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Default Extension="svg" ContentType="image/svg+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4"/>
  </p:notesMasterIdLst>
  <p:sldIdLst>
    <p:sldId id="256" r:id="rId5"/>
    <p:sldId id="271" r:id="rId6"/>
    <p:sldId id="272" r:id="rId7"/>
    <p:sldId id="273" r:id="rId8"/>
    <p:sldId id="258" r:id="rId9"/>
    <p:sldId id="270" r:id="rId10"/>
    <p:sldId id="268" r:id="rId11"/>
    <p:sldId id="274"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6AF92D-44FA-DD96-0862-C4BDED9EEC9F}" name="Brandon Kenemer" initials="BK" userId="4b10fc0652075e33"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andon Kenemer" initials="BK" lastIdx="2" clrIdx="0">
    <p:extLst>
      <p:ext uri="{19B8F6BF-5375-455C-9EA6-DF929625EA0E}">
        <p15:presenceInfo xmlns:p15="http://schemas.microsoft.com/office/powerpoint/2012/main" xmlns="" userId="4b10fc0652075e3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87" autoAdjust="0"/>
    <p:restoredTop sz="95226" autoAdjust="0"/>
  </p:normalViewPr>
  <p:slideViewPr>
    <p:cSldViewPr snapToGrid="0">
      <p:cViewPr varScale="1">
        <p:scale>
          <a:sx n="69" d="100"/>
          <a:sy n="69" d="100"/>
        </p:scale>
        <p:origin x="-738" y="-108"/>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E78D47-C1D4-40E2-971D-C645528E8405}" type="doc">
      <dgm:prSet loTypeId="urn:microsoft.com/office/officeart/2005/8/layout/chart3" loCatId="relationship" qsTypeId="urn:microsoft.com/office/officeart/2005/8/quickstyle/simple1" qsCatId="simple" csTypeId="urn:microsoft.com/office/officeart/2005/8/colors/colorful1#1" csCatId="colorful" phldr="1"/>
      <dgm:spPr/>
      <dgm:t>
        <a:bodyPr/>
        <a:lstStyle/>
        <a:p>
          <a:endParaRPr lang="en-US"/>
        </a:p>
      </dgm:t>
    </dgm:pt>
    <dgm:pt modelId="{7903A550-2717-401A-ABC7-836D4F8AA4ED}">
      <dgm:prSet phldrT="[Text]"/>
      <dgm:spPr/>
      <dgm: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Jumpstarted the </a:t>
          </a:r>
          <a:r>
            <a:rPr lang="en-US" b="1" dirty="0">
              <a:effectLst/>
              <a:latin typeface="Calibri" panose="020F0502020204030204" pitchFamily="34" charset="0"/>
              <a:ea typeface="Calibri" panose="020F0502020204030204" pitchFamily="34" charset="0"/>
              <a:cs typeface="Times New Roman" panose="02020603050405020304" pitchFamily="18" charset="0"/>
            </a:rPr>
            <a:t>research &amp; development </a:t>
          </a:r>
          <a:r>
            <a:rPr lang="en-US" dirty="0">
              <a:effectLst/>
              <a:latin typeface="Calibri" panose="020F0502020204030204" pitchFamily="34" charset="0"/>
              <a:ea typeface="Calibri" panose="020F0502020204030204" pitchFamily="34" charset="0"/>
              <a:cs typeface="Times New Roman" panose="02020603050405020304" pitchFamily="18" charset="0"/>
            </a:rPr>
            <a:t>stage</a:t>
          </a:r>
          <a:endParaRPr lang="en-US" dirty="0"/>
        </a:p>
      </dgm:t>
    </dgm:pt>
    <dgm:pt modelId="{5770600D-F1F9-4322-AC62-4C4D5CF9BFC4}" type="parTrans" cxnId="{D88F8856-2D5A-427C-BB1E-89851463B890}">
      <dgm:prSet/>
      <dgm:spPr/>
      <dgm:t>
        <a:bodyPr/>
        <a:lstStyle/>
        <a:p>
          <a:endParaRPr lang="en-US"/>
        </a:p>
      </dgm:t>
    </dgm:pt>
    <dgm:pt modelId="{418C3E57-4667-4027-AE1A-3915683910F5}" type="sibTrans" cxnId="{D88F8856-2D5A-427C-BB1E-89851463B890}">
      <dgm:prSet/>
      <dgm:spPr/>
      <dgm:t>
        <a:bodyPr/>
        <a:lstStyle/>
        <a:p>
          <a:endParaRPr lang="en-US"/>
        </a:p>
      </dgm:t>
    </dgm:pt>
    <dgm:pt modelId="{AF2A3879-EA86-48E2-8B8D-D9BF041B2B1F}">
      <dgm:prSet phldrT="[Text]"/>
      <dgm:spPr/>
      <dgm: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Performed literature review</a:t>
          </a:r>
          <a:endParaRPr lang="en-US" dirty="0"/>
        </a:p>
      </dgm:t>
    </dgm:pt>
    <dgm:pt modelId="{7459AF7E-735F-4857-806B-1D222D22E9CB}" type="parTrans" cxnId="{05D23CF5-46FC-40FA-8E3A-CEE04673CF0F}">
      <dgm:prSet/>
      <dgm:spPr/>
      <dgm:t>
        <a:bodyPr/>
        <a:lstStyle/>
        <a:p>
          <a:endParaRPr lang="en-US"/>
        </a:p>
      </dgm:t>
    </dgm:pt>
    <dgm:pt modelId="{D8299EB1-BB5A-4234-80D6-05784DBA42EE}" type="sibTrans" cxnId="{05D23CF5-46FC-40FA-8E3A-CEE04673CF0F}">
      <dgm:prSet/>
      <dgm:spPr/>
      <dgm:t>
        <a:bodyPr/>
        <a:lstStyle/>
        <a:p>
          <a:endParaRPr lang="en-US"/>
        </a:p>
      </dgm:t>
    </dgm:pt>
    <dgm:pt modelId="{2BA992A7-EC6A-478B-97EE-33674DE7130D}">
      <dgm:prSet phldrT="[Text]"/>
      <dgm:spPr/>
      <dgm: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Research Paper Drafted, Conference Submitted</a:t>
          </a:r>
          <a:endParaRPr lang="en-US" dirty="0"/>
        </a:p>
      </dgm:t>
    </dgm:pt>
    <dgm:pt modelId="{D9E074BF-3D26-4A03-8698-615D7E306F27}" type="parTrans" cxnId="{CA17E24A-3A86-4C07-893A-D468C02AC8D4}">
      <dgm:prSet/>
      <dgm:spPr/>
      <dgm:t>
        <a:bodyPr/>
        <a:lstStyle/>
        <a:p>
          <a:endParaRPr lang="en-US"/>
        </a:p>
      </dgm:t>
    </dgm:pt>
    <dgm:pt modelId="{1D0DB054-CC8C-4DEA-9959-ECE22C76CCFE}" type="sibTrans" cxnId="{CA17E24A-3A86-4C07-893A-D468C02AC8D4}">
      <dgm:prSet/>
      <dgm:spPr/>
      <dgm:t>
        <a:bodyPr/>
        <a:lstStyle/>
        <a:p>
          <a:endParaRPr lang="en-US"/>
        </a:p>
      </dgm:t>
    </dgm:pt>
    <dgm:pt modelId="{EC8427E8-BA45-4250-B8D2-9C2D00329589}">
      <dgm:prSet phldrT="[Text]"/>
      <dgm:spPr/>
      <dgm: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Conducted virtual semi-structured interviews</a:t>
          </a:r>
          <a:endParaRPr lang="en-US" dirty="0"/>
        </a:p>
      </dgm:t>
    </dgm:pt>
    <dgm:pt modelId="{454A450A-C4C9-440B-AE78-832518884B03}" type="parTrans" cxnId="{B605BFE1-D925-483D-ACD2-FEE2CA301756}">
      <dgm:prSet/>
      <dgm:spPr/>
      <dgm:t>
        <a:bodyPr/>
        <a:lstStyle/>
        <a:p>
          <a:endParaRPr lang="en-US"/>
        </a:p>
      </dgm:t>
    </dgm:pt>
    <dgm:pt modelId="{F8D675ED-8CF3-45F2-AAE0-6817BF752F11}" type="sibTrans" cxnId="{B605BFE1-D925-483D-ACD2-FEE2CA301756}">
      <dgm:prSet/>
      <dgm:spPr/>
      <dgm:t>
        <a:bodyPr/>
        <a:lstStyle/>
        <a:p>
          <a:endParaRPr lang="en-US"/>
        </a:p>
      </dgm:t>
    </dgm:pt>
    <dgm:pt modelId="{2B5CB44F-7B26-4261-9F21-0D7C2D7FF64E}">
      <dgm:prSet phldrT="[Text]"/>
      <dgm:spPr/>
      <dgm: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Mapped the current discharge process</a:t>
          </a:r>
          <a:endParaRPr lang="en-US" dirty="0"/>
        </a:p>
      </dgm:t>
    </dgm:pt>
    <dgm:pt modelId="{9A766DF0-7AFF-4858-A7B7-B3E50BD373E8}" type="parTrans" cxnId="{C7E32720-49AA-4BD1-83C7-0979922F63FD}">
      <dgm:prSet/>
      <dgm:spPr/>
      <dgm:t>
        <a:bodyPr/>
        <a:lstStyle/>
        <a:p>
          <a:endParaRPr lang="en-US"/>
        </a:p>
      </dgm:t>
    </dgm:pt>
    <dgm:pt modelId="{FFDF0147-CE34-4A17-B2FF-BB156FD4DCE7}" type="sibTrans" cxnId="{C7E32720-49AA-4BD1-83C7-0979922F63FD}">
      <dgm:prSet/>
      <dgm:spPr/>
      <dgm:t>
        <a:bodyPr/>
        <a:lstStyle/>
        <a:p>
          <a:endParaRPr lang="en-US"/>
        </a:p>
      </dgm:t>
    </dgm:pt>
    <dgm:pt modelId="{DFE6D6A7-8F41-4F35-AA13-A9BC23013CB1}">
      <dgm:prSet phldrT="[Text]"/>
      <dgm:spPr/>
      <dgm: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Identified opportune integration &amp; deployment areas</a:t>
          </a:r>
          <a:endParaRPr lang="en-US" dirty="0"/>
        </a:p>
      </dgm:t>
    </dgm:pt>
    <dgm:pt modelId="{A5A609DB-ECAA-4AFE-8C87-78E019F16FA8}" type="parTrans" cxnId="{467BA497-E6A2-4EA1-8648-37BF0FA0F27C}">
      <dgm:prSet/>
      <dgm:spPr/>
      <dgm:t>
        <a:bodyPr/>
        <a:lstStyle/>
        <a:p>
          <a:endParaRPr lang="en-US"/>
        </a:p>
      </dgm:t>
    </dgm:pt>
    <dgm:pt modelId="{EE4FE65A-C84F-4062-94DB-AB8095002D14}" type="sibTrans" cxnId="{467BA497-E6A2-4EA1-8648-37BF0FA0F27C}">
      <dgm:prSet/>
      <dgm:spPr/>
      <dgm:t>
        <a:bodyPr/>
        <a:lstStyle/>
        <a:p>
          <a:endParaRPr lang="en-US"/>
        </a:p>
      </dgm:t>
    </dgm:pt>
    <dgm:pt modelId="{7CE3F23B-8DAA-42D2-8E53-E0B85AEA2067}">
      <dgm:prSet phldrT="[Text]"/>
      <dgm:spPr/>
      <dgm: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Developed a conceptual model and future vision</a:t>
          </a:r>
          <a:endParaRPr lang="en-US" dirty="0"/>
        </a:p>
      </dgm:t>
    </dgm:pt>
    <dgm:pt modelId="{24F3469B-EDA7-4338-B073-188AD61E1949}" type="parTrans" cxnId="{DF2F49EF-CCAC-4CC0-B019-13A1E20E9540}">
      <dgm:prSet/>
      <dgm:spPr/>
      <dgm:t>
        <a:bodyPr/>
        <a:lstStyle/>
        <a:p>
          <a:endParaRPr lang="en-US"/>
        </a:p>
      </dgm:t>
    </dgm:pt>
    <dgm:pt modelId="{3DAE190D-CC3B-453A-BF93-CEEAB58F2158}" type="sibTrans" cxnId="{DF2F49EF-CCAC-4CC0-B019-13A1E20E9540}">
      <dgm:prSet/>
      <dgm:spPr/>
      <dgm:t>
        <a:bodyPr/>
        <a:lstStyle/>
        <a:p>
          <a:endParaRPr lang="en-US"/>
        </a:p>
      </dgm:t>
    </dgm:pt>
    <dgm:pt modelId="{2661FEEA-7229-4307-801C-43CCA1FE39CC}" type="pres">
      <dgm:prSet presAssocID="{3FE78D47-C1D4-40E2-971D-C645528E8405}" presName="compositeShape" presStyleCnt="0">
        <dgm:presLayoutVars>
          <dgm:chMax val="7"/>
          <dgm:dir/>
          <dgm:resizeHandles val="exact"/>
        </dgm:presLayoutVars>
      </dgm:prSet>
      <dgm:spPr/>
      <dgm:t>
        <a:bodyPr/>
        <a:lstStyle/>
        <a:p>
          <a:endParaRPr lang="en-US"/>
        </a:p>
      </dgm:t>
    </dgm:pt>
    <dgm:pt modelId="{1B418D78-99BF-495F-9157-F7269EAA9BE3}" type="pres">
      <dgm:prSet presAssocID="{3FE78D47-C1D4-40E2-971D-C645528E8405}" presName="wedge1" presStyleLbl="node1" presStyleIdx="0" presStyleCnt="7"/>
      <dgm:spPr/>
      <dgm:t>
        <a:bodyPr/>
        <a:lstStyle/>
        <a:p>
          <a:endParaRPr lang="en-US"/>
        </a:p>
      </dgm:t>
    </dgm:pt>
    <dgm:pt modelId="{00FC584E-7614-4F5D-8A0C-B630C0BBC9B3}" type="pres">
      <dgm:prSet presAssocID="{3FE78D47-C1D4-40E2-971D-C645528E8405}" presName="wedge1Tx" presStyleLbl="node1" presStyleIdx="0" presStyleCnt="7">
        <dgm:presLayoutVars>
          <dgm:chMax val="0"/>
          <dgm:chPref val="0"/>
          <dgm:bulletEnabled val="1"/>
        </dgm:presLayoutVars>
      </dgm:prSet>
      <dgm:spPr/>
      <dgm:t>
        <a:bodyPr/>
        <a:lstStyle/>
        <a:p>
          <a:endParaRPr lang="en-US"/>
        </a:p>
      </dgm:t>
    </dgm:pt>
    <dgm:pt modelId="{3E38DDD8-FF65-443D-8315-CB71E31D34DA}" type="pres">
      <dgm:prSet presAssocID="{3FE78D47-C1D4-40E2-971D-C645528E8405}" presName="wedge2" presStyleLbl="node1" presStyleIdx="1" presStyleCnt="7"/>
      <dgm:spPr/>
      <dgm:t>
        <a:bodyPr/>
        <a:lstStyle/>
        <a:p>
          <a:endParaRPr lang="en-US"/>
        </a:p>
      </dgm:t>
    </dgm:pt>
    <dgm:pt modelId="{D580F4B9-EDBD-4349-B3B8-75F3D9AB7C66}" type="pres">
      <dgm:prSet presAssocID="{3FE78D47-C1D4-40E2-971D-C645528E8405}" presName="wedge2Tx" presStyleLbl="node1" presStyleIdx="1" presStyleCnt="7">
        <dgm:presLayoutVars>
          <dgm:chMax val="0"/>
          <dgm:chPref val="0"/>
          <dgm:bulletEnabled val="1"/>
        </dgm:presLayoutVars>
      </dgm:prSet>
      <dgm:spPr/>
      <dgm:t>
        <a:bodyPr/>
        <a:lstStyle/>
        <a:p>
          <a:endParaRPr lang="en-US"/>
        </a:p>
      </dgm:t>
    </dgm:pt>
    <dgm:pt modelId="{DBFE9D17-E92D-4A8D-8F61-C0F0878D7638}" type="pres">
      <dgm:prSet presAssocID="{3FE78D47-C1D4-40E2-971D-C645528E8405}" presName="wedge3" presStyleLbl="node1" presStyleIdx="2" presStyleCnt="7"/>
      <dgm:spPr/>
      <dgm:t>
        <a:bodyPr/>
        <a:lstStyle/>
        <a:p>
          <a:endParaRPr lang="en-US"/>
        </a:p>
      </dgm:t>
    </dgm:pt>
    <dgm:pt modelId="{0CCF8DFE-D5D7-4D6A-86A8-C0476AC46ECC}" type="pres">
      <dgm:prSet presAssocID="{3FE78D47-C1D4-40E2-971D-C645528E8405}" presName="wedge3Tx" presStyleLbl="node1" presStyleIdx="2" presStyleCnt="7">
        <dgm:presLayoutVars>
          <dgm:chMax val="0"/>
          <dgm:chPref val="0"/>
          <dgm:bulletEnabled val="1"/>
        </dgm:presLayoutVars>
      </dgm:prSet>
      <dgm:spPr/>
      <dgm:t>
        <a:bodyPr/>
        <a:lstStyle/>
        <a:p>
          <a:endParaRPr lang="en-US"/>
        </a:p>
      </dgm:t>
    </dgm:pt>
    <dgm:pt modelId="{0E5057BC-FE5C-4FEC-8E10-43E670A028A8}" type="pres">
      <dgm:prSet presAssocID="{3FE78D47-C1D4-40E2-971D-C645528E8405}" presName="wedge4" presStyleLbl="node1" presStyleIdx="3" presStyleCnt="7"/>
      <dgm:spPr/>
      <dgm:t>
        <a:bodyPr/>
        <a:lstStyle/>
        <a:p>
          <a:endParaRPr lang="en-US"/>
        </a:p>
      </dgm:t>
    </dgm:pt>
    <dgm:pt modelId="{9B46CE71-6810-4C22-8868-2775ED10D105}" type="pres">
      <dgm:prSet presAssocID="{3FE78D47-C1D4-40E2-971D-C645528E8405}" presName="wedge4Tx" presStyleLbl="node1" presStyleIdx="3" presStyleCnt="7">
        <dgm:presLayoutVars>
          <dgm:chMax val="0"/>
          <dgm:chPref val="0"/>
          <dgm:bulletEnabled val="1"/>
        </dgm:presLayoutVars>
      </dgm:prSet>
      <dgm:spPr/>
      <dgm:t>
        <a:bodyPr/>
        <a:lstStyle/>
        <a:p>
          <a:endParaRPr lang="en-US"/>
        </a:p>
      </dgm:t>
    </dgm:pt>
    <dgm:pt modelId="{C9CD6508-FBA0-46F3-B37C-2E649FEF3E21}" type="pres">
      <dgm:prSet presAssocID="{3FE78D47-C1D4-40E2-971D-C645528E8405}" presName="wedge5" presStyleLbl="node1" presStyleIdx="4" presStyleCnt="7"/>
      <dgm:spPr/>
      <dgm:t>
        <a:bodyPr/>
        <a:lstStyle/>
        <a:p>
          <a:endParaRPr lang="en-US"/>
        </a:p>
      </dgm:t>
    </dgm:pt>
    <dgm:pt modelId="{56A61EA5-2CDB-4241-B1BC-3B3DB1514177}" type="pres">
      <dgm:prSet presAssocID="{3FE78D47-C1D4-40E2-971D-C645528E8405}" presName="wedge5Tx" presStyleLbl="node1" presStyleIdx="4" presStyleCnt="7">
        <dgm:presLayoutVars>
          <dgm:chMax val="0"/>
          <dgm:chPref val="0"/>
          <dgm:bulletEnabled val="1"/>
        </dgm:presLayoutVars>
      </dgm:prSet>
      <dgm:spPr/>
      <dgm:t>
        <a:bodyPr/>
        <a:lstStyle/>
        <a:p>
          <a:endParaRPr lang="en-US"/>
        </a:p>
      </dgm:t>
    </dgm:pt>
    <dgm:pt modelId="{5B240733-CC20-4E0E-B320-FD71C4F84563}" type="pres">
      <dgm:prSet presAssocID="{3FE78D47-C1D4-40E2-971D-C645528E8405}" presName="wedge6" presStyleLbl="node1" presStyleIdx="5" presStyleCnt="7"/>
      <dgm:spPr/>
      <dgm:t>
        <a:bodyPr/>
        <a:lstStyle/>
        <a:p>
          <a:endParaRPr lang="en-US"/>
        </a:p>
      </dgm:t>
    </dgm:pt>
    <dgm:pt modelId="{0BA7B30C-3AB1-4595-9A1D-7022CCFEBE8E}" type="pres">
      <dgm:prSet presAssocID="{3FE78D47-C1D4-40E2-971D-C645528E8405}" presName="wedge6Tx" presStyleLbl="node1" presStyleIdx="5" presStyleCnt="7">
        <dgm:presLayoutVars>
          <dgm:chMax val="0"/>
          <dgm:chPref val="0"/>
          <dgm:bulletEnabled val="1"/>
        </dgm:presLayoutVars>
      </dgm:prSet>
      <dgm:spPr/>
      <dgm:t>
        <a:bodyPr/>
        <a:lstStyle/>
        <a:p>
          <a:endParaRPr lang="en-US"/>
        </a:p>
      </dgm:t>
    </dgm:pt>
    <dgm:pt modelId="{97BA89D6-87FA-41E8-A3BD-76772D65E071}" type="pres">
      <dgm:prSet presAssocID="{3FE78D47-C1D4-40E2-971D-C645528E8405}" presName="wedge7" presStyleLbl="node1" presStyleIdx="6" presStyleCnt="7" custAng="0" custScaleX="100814" custScaleY="100001" custLinFactNeighborX="1476" custLinFactNeighborY="-314"/>
      <dgm:spPr/>
      <dgm:t>
        <a:bodyPr/>
        <a:lstStyle/>
        <a:p>
          <a:endParaRPr lang="en-US"/>
        </a:p>
      </dgm:t>
    </dgm:pt>
    <dgm:pt modelId="{7110569E-9AB3-48E0-9C00-0EE356CAA010}" type="pres">
      <dgm:prSet presAssocID="{3FE78D47-C1D4-40E2-971D-C645528E8405}" presName="wedge7Tx" presStyleLbl="node1" presStyleIdx="6" presStyleCnt="7">
        <dgm:presLayoutVars>
          <dgm:chMax val="0"/>
          <dgm:chPref val="0"/>
          <dgm:bulletEnabled val="1"/>
        </dgm:presLayoutVars>
      </dgm:prSet>
      <dgm:spPr/>
      <dgm:t>
        <a:bodyPr/>
        <a:lstStyle/>
        <a:p>
          <a:endParaRPr lang="en-US"/>
        </a:p>
      </dgm:t>
    </dgm:pt>
  </dgm:ptLst>
  <dgm:cxnLst>
    <dgm:cxn modelId="{467BA497-E6A2-4EA1-8648-37BF0FA0F27C}" srcId="{3FE78D47-C1D4-40E2-971D-C645528E8405}" destId="{DFE6D6A7-8F41-4F35-AA13-A9BC23013CB1}" srcOrd="5" destOrd="0" parTransId="{A5A609DB-ECAA-4AFE-8C87-78E019F16FA8}" sibTransId="{EE4FE65A-C84F-4062-94DB-AB8095002D14}"/>
    <dgm:cxn modelId="{EFF296A5-9361-4265-9937-7422EFE34BC5}" type="presOf" srcId="{DFE6D6A7-8F41-4F35-AA13-A9BC23013CB1}" destId="{5B240733-CC20-4E0E-B320-FD71C4F84563}" srcOrd="0" destOrd="0" presId="urn:microsoft.com/office/officeart/2005/8/layout/chart3"/>
    <dgm:cxn modelId="{3C797C10-E206-40B4-917F-7F590064B011}" type="presOf" srcId="{7CE3F23B-8DAA-42D2-8E53-E0B85AEA2067}" destId="{7110569E-9AB3-48E0-9C00-0EE356CAA010}" srcOrd="1" destOrd="0" presId="urn:microsoft.com/office/officeart/2005/8/layout/chart3"/>
    <dgm:cxn modelId="{3BC04B94-7310-4A2D-AEBE-5E7DFE497C3C}" type="presOf" srcId="{7CE3F23B-8DAA-42D2-8E53-E0B85AEA2067}" destId="{97BA89D6-87FA-41E8-A3BD-76772D65E071}" srcOrd="0" destOrd="0" presId="urn:microsoft.com/office/officeart/2005/8/layout/chart3"/>
    <dgm:cxn modelId="{D39FB97A-B0B7-4DC5-8330-5496C82A325B}" type="presOf" srcId="{2B5CB44F-7B26-4261-9F21-0D7C2D7FF64E}" destId="{56A61EA5-2CDB-4241-B1BC-3B3DB1514177}" srcOrd="1" destOrd="0" presId="urn:microsoft.com/office/officeart/2005/8/layout/chart3"/>
    <dgm:cxn modelId="{DF2F49EF-CCAC-4CC0-B019-13A1E20E9540}" srcId="{3FE78D47-C1D4-40E2-971D-C645528E8405}" destId="{7CE3F23B-8DAA-42D2-8E53-E0B85AEA2067}" srcOrd="6" destOrd="0" parTransId="{24F3469B-EDA7-4338-B073-188AD61E1949}" sibTransId="{3DAE190D-CC3B-453A-BF93-CEEAB58F2158}"/>
    <dgm:cxn modelId="{B605BFE1-D925-483D-ACD2-FEE2CA301756}" srcId="{3FE78D47-C1D4-40E2-971D-C645528E8405}" destId="{EC8427E8-BA45-4250-B8D2-9C2D00329589}" srcOrd="3" destOrd="0" parTransId="{454A450A-C4C9-440B-AE78-832518884B03}" sibTransId="{F8D675ED-8CF3-45F2-AAE0-6817BF752F11}"/>
    <dgm:cxn modelId="{0B458349-A400-4CEB-A396-F850214FBD9F}" type="presOf" srcId="{2B5CB44F-7B26-4261-9F21-0D7C2D7FF64E}" destId="{C9CD6508-FBA0-46F3-B37C-2E649FEF3E21}" srcOrd="0" destOrd="0" presId="urn:microsoft.com/office/officeart/2005/8/layout/chart3"/>
    <dgm:cxn modelId="{D88F8856-2D5A-427C-BB1E-89851463B890}" srcId="{3FE78D47-C1D4-40E2-971D-C645528E8405}" destId="{7903A550-2717-401A-ABC7-836D4F8AA4ED}" srcOrd="0" destOrd="0" parTransId="{5770600D-F1F9-4322-AC62-4C4D5CF9BFC4}" sibTransId="{418C3E57-4667-4027-AE1A-3915683910F5}"/>
    <dgm:cxn modelId="{57E9D2C9-7A17-4CD9-A09C-D47DC3EC35C7}" type="presOf" srcId="{AF2A3879-EA86-48E2-8B8D-D9BF041B2B1F}" destId="{3E38DDD8-FF65-443D-8315-CB71E31D34DA}" srcOrd="0" destOrd="0" presId="urn:microsoft.com/office/officeart/2005/8/layout/chart3"/>
    <dgm:cxn modelId="{79853405-780D-45DF-943C-C87A12124864}" type="presOf" srcId="{AF2A3879-EA86-48E2-8B8D-D9BF041B2B1F}" destId="{D580F4B9-EDBD-4349-B3B8-75F3D9AB7C66}" srcOrd="1" destOrd="0" presId="urn:microsoft.com/office/officeart/2005/8/layout/chart3"/>
    <dgm:cxn modelId="{307CE683-FE7D-40C2-BBD9-30843962BCB4}" type="presOf" srcId="{2BA992A7-EC6A-478B-97EE-33674DE7130D}" destId="{0CCF8DFE-D5D7-4D6A-86A8-C0476AC46ECC}" srcOrd="1" destOrd="0" presId="urn:microsoft.com/office/officeart/2005/8/layout/chart3"/>
    <dgm:cxn modelId="{49B2D129-1979-4DFE-B436-5BDC582E9572}" type="presOf" srcId="{3FE78D47-C1D4-40E2-971D-C645528E8405}" destId="{2661FEEA-7229-4307-801C-43CCA1FE39CC}" srcOrd="0" destOrd="0" presId="urn:microsoft.com/office/officeart/2005/8/layout/chart3"/>
    <dgm:cxn modelId="{C7E32720-49AA-4BD1-83C7-0979922F63FD}" srcId="{3FE78D47-C1D4-40E2-971D-C645528E8405}" destId="{2B5CB44F-7B26-4261-9F21-0D7C2D7FF64E}" srcOrd="4" destOrd="0" parTransId="{9A766DF0-7AFF-4858-A7B7-B3E50BD373E8}" sibTransId="{FFDF0147-CE34-4A17-B2FF-BB156FD4DCE7}"/>
    <dgm:cxn modelId="{FCF1D20D-244B-4077-AC8B-30483A148E27}" type="presOf" srcId="{7903A550-2717-401A-ABC7-836D4F8AA4ED}" destId="{1B418D78-99BF-495F-9157-F7269EAA9BE3}" srcOrd="0" destOrd="0" presId="urn:microsoft.com/office/officeart/2005/8/layout/chart3"/>
    <dgm:cxn modelId="{B8B992A6-7AFB-4E0F-8BA5-3A473236DB55}" type="presOf" srcId="{7903A550-2717-401A-ABC7-836D4F8AA4ED}" destId="{00FC584E-7614-4F5D-8A0C-B630C0BBC9B3}" srcOrd="1" destOrd="0" presId="urn:microsoft.com/office/officeart/2005/8/layout/chart3"/>
    <dgm:cxn modelId="{F4ECFF1D-84E2-4EC9-A09D-1E9283242060}" type="presOf" srcId="{EC8427E8-BA45-4250-B8D2-9C2D00329589}" destId="{0E5057BC-FE5C-4FEC-8E10-43E670A028A8}" srcOrd="0" destOrd="0" presId="urn:microsoft.com/office/officeart/2005/8/layout/chart3"/>
    <dgm:cxn modelId="{05D23CF5-46FC-40FA-8E3A-CEE04673CF0F}" srcId="{3FE78D47-C1D4-40E2-971D-C645528E8405}" destId="{AF2A3879-EA86-48E2-8B8D-D9BF041B2B1F}" srcOrd="1" destOrd="0" parTransId="{7459AF7E-735F-4857-806B-1D222D22E9CB}" sibTransId="{D8299EB1-BB5A-4234-80D6-05784DBA42EE}"/>
    <dgm:cxn modelId="{CA17E24A-3A86-4C07-893A-D468C02AC8D4}" srcId="{3FE78D47-C1D4-40E2-971D-C645528E8405}" destId="{2BA992A7-EC6A-478B-97EE-33674DE7130D}" srcOrd="2" destOrd="0" parTransId="{D9E074BF-3D26-4A03-8698-615D7E306F27}" sibTransId="{1D0DB054-CC8C-4DEA-9959-ECE22C76CCFE}"/>
    <dgm:cxn modelId="{5BF6E65E-2C00-47D5-B7D7-EBCEC4198086}" type="presOf" srcId="{DFE6D6A7-8F41-4F35-AA13-A9BC23013CB1}" destId="{0BA7B30C-3AB1-4595-9A1D-7022CCFEBE8E}" srcOrd="1" destOrd="0" presId="urn:microsoft.com/office/officeart/2005/8/layout/chart3"/>
    <dgm:cxn modelId="{08DB291A-C76C-4B50-B7A2-A429DBB26E70}" type="presOf" srcId="{2BA992A7-EC6A-478B-97EE-33674DE7130D}" destId="{DBFE9D17-E92D-4A8D-8F61-C0F0878D7638}" srcOrd="0" destOrd="0" presId="urn:microsoft.com/office/officeart/2005/8/layout/chart3"/>
    <dgm:cxn modelId="{0BFA88EB-DA61-418B-8E19-9CECFEC1D6C6}" type="presOf" srcId="{EC8427E8-BA45-4250-B8D2-9C2D00329589}" destId="{9B46CE71-6810-4C22-8868-2775ED10D105}" srcOrd="1" destOrd="0" presId="urn:microsoft.com/office/officeart/2005/8/layout/chart3"/>
    <dgm:cxn modelId="{1D4939F4-9478-49B6-942D-2A437C51DD69}" type="presParOf" srcId="{2661FEEA-7229-4307-801C-43CCA1FE39CC}" destId="{1B418D78-99BF-495F-9157-F7269EAA9BE3}" srcOrd="0" destOrd="0" presId="urn:microsoft.com/office/officeart/2005/8/layout/chart3"/>
    <dgm:cxn modelId="{AC3ED152-71C3-403C-97DA-EA8D85B8B230}" type="presParOf" srcId="{2661FEEA-7229-4307-801C-43CCA1FE39CC}" destId="{00FC584E-7614-4F5D-8A0C-B630C0BBC9B3}" srcOrd="1" destOrd="0" presId="urn:microsoft.com/office/officeart/2005/8/layout/chart3"/>
    <dgm:cxn modelId="{6B911DDC-2E5E-42A2-925A-9B56ABD47F20}" type="presParOf" srcId="{2661FEEA-7229-4307-801C-43CCA1FE39CC}" destId="{3E38DDD8-FF65-443D-8315-CB71E31D34DA}" srcOrd="2" destOrd="0" presId="urn:microsoft.com/office/officeart/2005/8/layout/chart3"/>
    <dgm:cxn modelId="{EF8B0CCB-A2DD-49B3-930A-C06E0A71B168}" type="presParOf" srcId="{2661FEEA-7229-4307-801C-43CCA1FE39CC}" destId="{D580F4B9-EDBD-4349-B3B8-75F3D9AB7C66}" srcOrd="3" destOrd="0" presId="urn:microsoft.com/office/officeart/2005/8/layout/chart3"/>
    <dgm:cxn modelId="{6C35023F-61B1-40BB-A9C4-4B6CD44A7C34}" type="presParOf" srcId="{2661FEEA-7229-4307-801C-43CCA1FE39CC}" destId="{DBFE9D17-E92D-4A8D-8F61-C0F0878D7638}" srcOrd="4" destOrd="0" presId="urn:microsoft.com/office/officeart/2005/8/layout/chart3"/>
    <dgm:cxn modelId="{263F24CA-2E24-4253-811C-DF82A3BD5FAF}" type="presParOf" srcId="{2661FEEA-7229-4307-801C-43CCA1FE39CC}" destId="{0CCF8DFE-D5D7-4D6A-86A8-C0476AC46ECC}" srcOrd="5" destOrd="0" presId="urn:microsoft.com/office/officeart/2005/8/layout/chart3"/>
    <dgm:cxn modelId="{D8DB0CCE-82E3-4947-8A18-29C396CF1B94}" type="presParOf" srcId="{2661FEEA-7229-4307-801C-43CCA1FE39CC}" destId="{0E5057BC-FE5C-4FEC-8E10-43E670A028A8}" srcOrd="6" destOrd="0" presId="urn:microsoft.com/office/officeart/2005/8/layout/chart3"/>
    <dgm:cxn modelId="{76574F0F-AFB1-4E5F-8C29-E58520A5D94F}" type="presParOf" srcId="{2661FEEA-7229-4307-801C-43CCA1FE39CC}" destId="{9B46CE71-6810-4C22-8868-2775ED10D105}" srcOrd="7" destOrd="0" presId="urn:microsoft.com/office/officeart/2005/8/layout/chart3"/>
    <dgm:cxn modelId="{84682BB9-0F65-4E01-99E4-74A426814AF1}" type="presParOf" srcId="{2661FEEA-7229-4307-801C-43CCA1FE39CC}" destId="{C9CD6508-FBA0-46F3-B37C-2E649FEF3E21}" srcOrd="8" destOrd="0" presId="urn:microsoft.com/office/officeart/2005/8/layout/chart3"/>
    <dgm:cxn modelId="{1469877E-3191-4089-9AE1-D3F6919A84D6}" type="presParOf" srcId="{2661FEEA-7229-4307-801C-43CCA1FE39CC}" destId="{56A61EA5-2CDB-4241-B1BC-3B3DB1514177}" srcOrd="9" destOrd="0" presId="urn:microsoft.com/office/officeart/2005/8/layout/chart3"/>
    <dgm:cxn modelId="{DEB8DB39-F609-4D74-8FFE-ED90DDAF9A45}" type="presParOf" srcId="{2661FEEA-7229-4307-801C-43CCA1FE39CC}" destId="{5B240733-CC20-4E0E-B320-FD71C4F84563}" srcOrd="10" destOrd="0" presId="urn:microsoft.com/office/officeart/2005/8/layout/chart3"/>
    <dgm:cxn modelId="{9BBE8B5E-92D7-4648-8D93-0D803D765690}" type="presParOf" srcId="{2661FEEA-7229-4307-801C-43CCA1FE39CC}" destId="{0BA7B30C-3AB1-4595-9A1D-7022CCFEBE8E}" srcOrd="11" destOrd="0" presId="urn:microsoft.com/office/officeart/2005/8/layout/chart3"/>
    <dgm:cxn modelId="{D73AEF1B-A347-4479-8530-B5E8923829FB}" type="presParOf" srcId="{2661FEEA-7229-4307-801C-43CCA1FE39CC}" destId="{97BA89D6-87FA-41E8-A3BD-76772D65E071}" srcOrd="12" destOrd="0" presId="urn:microsoft.com/office/officeart/2005/8/layout/chart3"/>
    <dgm:cxn modelId="{AE20E8AB-1515-46CC-8474-61E8111B854A}" type="presParOf" srcId="{2661FEEA-7229-4307-801C-43CCA1FE39CC}" destId="{7110569E-9AB3-48E0-9C00-0EE356CAA010}" srcOrd="13" destOrd="0" presId="urn:microsoft.com/office/officeart/2005/8/layout/char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54B231-8783-4614-8BC0-F70C6CC655B3}" type="doc">
      <dgm:prSet loTypeId="urn:microsoft.com/office/officeart/2005/8/layout/cycle4#1" loCatId="cycle" qsTypeId="urn:microsoft.com/office/officeart/2005/8/quickstyle/simple5" qsCatId="simple" csTypeId="urn:microsoft.com/office/officeart/2005/8/colors/colorful1#2" csCatId="colorful" phldr="1"/>
      <dgm:spPr/>
      <dgm:t>
        <a:bodyPr/>
        <a:lstStyle/>
        <a:p>
          <a:endParaRPr lang="en-US"/>
        </a:p>
      </dgm:t>
    </dgm:pt>
    <dgm:pt modelId="{71B5178C-1642-4539-BB4F-3A06E5FA5C32}">
      <dgm:prSet phldrT="[Text]"/>
      <dgm:spPr/>
      <dgm:t>
        <a:bodyPr/>
        <a:lstStyle/>
        <a:p>
          <a:r>
            <a:rPr lang="en-US" b="1"/>
            <a:t>Improving Population Health</a:t>
          </a:r>
          <a:endParaRPr lang="en-US" b="1" dirty="0"/>
        </a:p>
      </dgm:t>
    </dgm:pt>
    <dgm:pt modelId="{F0E53C03-4779-4855-8FD5-BF956FDB3039}" type="parTrans" cxnId="{54A27090-E184-4355-8793-F824FC2B5F3F}">
      <dgm:prSet/>
      <dgm:spPr/>
      <dgm:t>
        <a:bodyPr/>
        <a:lstStyle/>
        <a:p>
          <a:endParaRPr lang="en-US"/>
        </a:p>
      </dgm:t>
    </dgm:pt>
    <dgm:pt modelId="{5B49046E-9FB6-44CE-AD82-EE2AE7BA4241}" type="sibTrans" cxnId="{54A27090-E184-4355-8793-F824FC2B5F3F}">
      <dgm:prSet/>
      <dgm:spPr/>
      <dgm:t>
        <a:bodyPr/>
        <a:lstStyle/>
        <a:p>
          <a:endParaRPr lang="en-US"/>
        </a:p>
      </dgm:t>
    </dgm:pt>
    <dgm:pt modelId="{88C0925A-F3F7-4F24-A233-341D8D66620B}">
      <dgm:prSet phldrT="[Text]"/>
      <dgm:spPr/>
      <dgm:t>
        <a:bodyPr/>
        <a:lstStyle/>
        <a:p>
          <a:endParaRPr lang="en-US" dirty="0"/>
        </a:p>
      </dgm:t>
    </dgm:pt>
    <dgm:pt modelId="{69B8F53E-6EC1-413A-8E72-1DF188863B7C}" type="parTrans" cxnId="{09FC6AF2-5BFD-43B5-8F8D-D0CC873FB77C}">
      <dgm:prSet/>
      <dgm:spPr/>
      <dgm:t>
        <a:bodyPr/>
        <a:lstStyle/>
        <a:p>
          <a:endParaRPr lang="en-US"/>
        </a:p>
      </dgm:t>
    </dgm:pt>
    <dgm:pt modelId="{9DCD7FB8-A315-44FB-8762-9E327CD0E920}" type="sibTrans" cxnId="{09FC6AF2-5BFD-43B5-8F8D-D0CC873FB77C}">
      <dgm:prSet/>
      <dgm:spPr/>
      <dgm:t>
        <a:bodyPr/>
        <a:lstStyle/>
        <a:p>
          <a:endParaRPr lang="en-US"/>
        </a:p>
      </dgm:t>
    </dgm:pt>
    <dgm:pt modelId="{17E7A087-3B23-4F6C-BE60-849FD335B941}">
      <dgm:prSet phldrT="[Text]"/>
      <dgm:spPr/>
      <dgm:t>
        <a:bodyPr/>
        <a:lstStyle/>
        <a:p>
          <a:r>
            <a:rPr lang="en-US" b="1"/>
            <a:t>Reducing Cost of Care</a:t>
          </a:r>
          <a:endParaRPr lang="en-US" b="1" dirty="0"/>
        </a:p>
      </dgm:t>
    </dgm:pt>
    <dgm:pt modelId="{D288C519-BB4F-4BAA-BE2D-BCB6BCD4B310}" type="parTrans" cxnId="{1906D381-2A89-43E3-B4A9-A1DEAB836E87}">
      <dgm:prSet/>
      <dgm:spPr/>
      <dgm:t>
        <a:bodyPr/>
        <a:lstStyle/>
        <a:p>
          <a:endParaRPr lang="en-US"/>
        </a:p>
      </dgm:t>
    </dgm:pt>
    <dgm:pt modelId="{6829891E-2EED-4C20-AFD9-311F22556F98}" type="sibTrans" cxnId="{1906D381-2A89-43E3-B4A9-A1DEAB836E87}">
      <dgm:prSet/>
      <dgm:spPr/>
      <dgm:t>
        <a:bodyPr/>
        <a:lstStyle/>
        <a:p>
          <a:endParaRPr lang="en-US"/>
        </a:p>
      </dgm:t>
    </dgm:pt>
    <dgm:pt modelId="{A37B3B2C-F678-4F9B-AE22-08333D52B739}">
      <dgm:prSet phldrT="[Text]"/>
      <dgm:spPr/>
      <dgm:t>
        <a:bodyPr/>
        <a:lstStyle/>
        <a:p>
          <a:endParaRPr lang="en-US" dirty="0"/>
        </a:p>
      </dgm:t>
    </dgm:pt>
    <dgm:pt modelId="{1E149696-AE7C-424E-ACC8-2B0044B0220F}" type="parTrans" cxnId="{F32D8C99-9E9C-4DC2-9013-E341A7CF5B2F}">
      <dgm:prSet/>
      <dgm:spPr/>
      <dgm:t>
        <a:bodyPr/>
        <a:lstStyle/>
        <a:p>
          <a:endParaRPr lang="en-US"/>
        </a:p>
      </dgm:t>
    </dgm:pt>
    <dgm:pt modelId="{A39E7DBA-8CD4-4741-B51F-53B78DEEA95C}" type="sibTrans" cxnId="{F32D8C99-9E9C-4DC2-9013-E341A7CF5B2F}">
      <dgm:prSet/>
      <dgm:spPr/>
      <dgm:t>
        <a:bodyPr/>
        <a:lstStyle/>
        <a:p>
          <a:endParaRPr lang="en-US"/>
        </a:p>
      </dgm:t>
    </dgm:pt>
    <dgm:pt modelId="{BA0A9176-01E0-447F-80C4-B4E1F48FDABB}">
      <dgm:prSet phldrT="[Text]"/>
      <dgm:spPr/>
      <dgm:t>
        <a:bodyPr/>
        <a:lstStyle/>
        <a:p>
          <a:r>
            <a:rPr lang="en-US" b="1"/>
            <a:t>Improving Provider Satisfaction</a:t>
          </a:r>
          <a:endParaRPr lang="en-US" b="1" dirty="0"/>
        </a:p>
      </dgm:t>
    </dgm:pt>
    <dgm:pt modelId="{88100059-0E4A-4470-BA93-23099D8785F6}" type="parTrans" cxnId="{7B7224FB-E594-4AFB-8E7E-5116DBA035CF}">
      <dgm:prSet/>
      <dgm:spPr/>
      <dgm:t>
        <a:bodyPr/>
        <a:lstStyle/>
        <a:p>
          <a:endParaRPr lang="en-US"/>
        </a:p>
      </dgm:t>
    </dgm:pt>
    <dgm:pt modelId="{EE4BA02A-1562-40BE-B7DD-48C0FA33C479}" type="sibTrans" cxnId="{7B7224FB-E594-4AFB-8E7E-5116DBA035CF}">
      <dgm:prSet/>
      <dgm:spPr/>
      <dgm:t>
        <a:bodyPr/>
        <a:lstStyle/>
        <a:p>
          <a:endParaRPr lang="en-US"/>
        </a:p>
      </dgm:t>
    </dgm:pt>
    <dgm:pt modelId="{D74F5901-A427-4A7A-94AF-DBB83DB4B618}">
      <dgm:prSet phldrT="[Text]"/>
      <dgm:spPr/>
      <dgm:t>
        <a:bodyPr/>
        <a:lstStyle/>
        <a:p>
          <a:endParaRPr lang="en-US" dirty="0"/>
        </a:p>
      </dgm:t>
    </dgm:pt>
    <dgm:pt modelId="{0BFB0C12-F09E-49EF-8281-00BBBFB794F9}" type="parTrans" cxnId="{CB9A3AC8-0B02-4AFE-801A-58C1E0F081D0}">
      <dgm:prSet/>
      <dgm:spPr/>
      <dgm:t>
        <a:bodyPr/>
        <a:lstStyle/>
        <a:p>
          <a:endParaRPr lang="en-US"/>
        </a:p>
      </dgm:t>
    </dgm:pt>
    <dgm:pt modelId="{9665CA21-6312-432A-A218-CBEC4ACE1CF8}" type="sibTrans" cxnId="{CB9A3AC8-0B02-4AFE-801A-58C1E0F081D0}">
      <dgm:prSet/>
      <dgm:spPr/>
      <dgm:t>
        <a:bodyPr/>
        <a:lstStyle/>
        <a:p>
          <a:endParaRPr lang="en-US"/>
        </a:p>
      </dgm:t>
    </dgm:pt>
    <dgm:pt modelId="{21D9C93C-4FC7-4F1C-B1D4-D39515593BA8}">
      <dgm:prSet phldrT="[Text]"/>
      <dgm:spPr/>
      <dgm:t>
        <a:bodyPr/>
        <a:lstStyle/>
        <a:p>
          <a:r>
            <a:rPr lang="en-US" b="1"/>
            <a:t>Enhancing Patient Experience</a:t>
          </a:r>
          <a:endParaRPr lang="en-US" b="1" dirty="0"/>
        </a:p>
      </dgm:t>
    </dgm:pt>
    <dgm:pt modelId="{7FB21349-753D-42DB-B3E3-0DA0055CEED9}" type="parTrans" cxnId="{EBBD8FB7-2A23-4BEC-AF1F-A07CBAF34218}">
      <dgm:prSet/>
      <dgm:spPr/>
      <dgm:t>
        <a:bodyPr/>
        <a:lstStyle/>
        <a:p>
          <a:endParaRPr lang="en-US"/>
        </a:p>
      </dgm:t>
    </dgm:pt>
    <dgm:pt modelId="{FE429BC2-4650-4909-9480-9F38B01A6BFD}" type="sibTrans" cxnId="{EBBD8FB7-2A23-4BEC-AF1F-A07CBAF34218}">
      <dgm:prSet/>
      <dgm:spPr/>
      <dgm:t>
        <a:bodyPr/>
        <a:lstStyle/>
        <a:p>
          <a:endParaRPr lang="en-US"/>
        </a:p>
      </dgm:t>
    </dgm:pt>
    <dgm:pt modelId="{F3E08913-F131-4DC4-8B04-DE637042BF6A}">
      <dgm:prSet phldrT="[Text]"/>
      <dgm:spPr/>
      <dgm:t>
        <a:bodyPr/>
        <a:lstStyle/>
        <a:p>
          <a:endParaRPr lang="en-US" dirty="0"/>
        </a:p>
      </dgm:t>
    </dgm:pt>
    <dgm:pt modelId="{75910646-42AD-4760-BC65-14A217B32D44}" type="parTrans" cxnId="{E21F8447-63A2-4596-95A4-30A7D49FF398}">
      <dgm:prSet/>
      <dgm:spPr/>
      <dgm:t>
        <a:bodyPr/>
        <a:lstStyle/>
        <a:p>
          <a:endParaRPr lang="en-US"/>
        </a:p>
      </dgm:t>
    </dgm:pt>
    <dgm:pt modelId="{75CA80A4-83D2-4C1F-8899-3B9CE0CE0621}" type="sibTrans" cxnId="{E21F8447-63A2-4596-95A4-30A7D49FF398}">
      <dgm:prSet/>
      <dgm:spPr/>
      <dgm:t>
        <a:bodyPr/>
        <a:lstStyle/>
        <a:p>
          <a:endParaRPr lang="en-US"/>
        </a:p>
      </dgm:t>
    </dgm:pt>
    <dgm:pt modelId="{D9F51191-CB87-4B76-84B2-D37EEA2A0379}" type="pres">
      <dgm:prSet presAssocID="{0254B231-8783-4614-8BC0-F70C6CC655B3}" presName="cycleMatrixDiagram" presStyleCnt="0">
        <dgm:presLayoutVars>
          <dgm:chMax val="1"/>
          <dgm:dir/>
          <dgm:animLvl val="lvl"/>
          <dgm:resizeHandles val="exact"/>
        </dgm:presLayoutVars>
      </dgm:prSet>
      <dgm:spPr/>
      <dgm:t>
        <a:bodyPr/>
        <a:lstStyle/>
        <a:p>
          <a:endParaRPr lang="en-US"/>
        </a:p>
      </dgm:t>
    </dgm:pt>
    <dgm:pt modelId="{C1DF5B6C-A3C2-4881-8290-825161AA8B07}" type="pres">
      <dgm:prSet presAssocID="{0254B231-8783-4614-8BC0-F70C6CC655B3}" presName="children" presStyleCnt="0"/>
      <dgm:spPr/>
    </dgm:pt>
    <dgm:pt modelId="{8348281E-2500-46B0-8890-9BE028E148E6}" type="pres">
      <dgm:prSet presAssocID="{0254B231-8783-4614-8BC0-F70C6CC655B3}" presName="child1group" presStyleCnt="0"/>
      <dgm:spPr/>
    </dgm:pt>
    <dgm:pt modelId="{F701954C-B55E-496B-A090-1CA0237AC647}" type="pres">
      <dgm:prSet presAssocID="{0254B231-8783-4614-8BC0-F70C6CC655B3}" presName="child1" presStyleLbl="bgAcc1" presStyleIdx="0" presStyleCnt="4"/>
      <dgm:spPr/>
      <dgm:t>
        <a:bodyPr/>
        <a:lstStyle/>
        <a:p>
          <a:endParaRPr lang="en-US"/>
        </a:p>
      </dgm:t>
    </dgm:pt>
    <dgm:pt modelId="{73E0B7F1-75DC-4426-8F7B-BB741F7A9721}" type="pres">
      <dgm:prSet presAssocID="{0254B231-8783-4614-8BC0-F70C6CC655B3}" presName="child1Text" presStyleLbl="bgAcc1" presStyleIdx="0" presStyleCnt="4">
        <dgm:presLayoutVars>
          <dgm:bulletEnabled val="1"/>
        </dgm:presLayoutVars>
      </dgm:prSet>
      <dgm:spPr/>
      <dgm:t>
        <a:bodyPr/>
        <a:lstStyle/>
        <a:p>
          <a:endParaRPr lang="en-US"/>
        </a:p>
      </dgm:t>
    </dgm:pt>
    <dgm:pt modelId="{3BB0D8E5-9E8B-43C0-B76D-9442520C1D8E}" type="pres">
      <dgm:prSet presAssocID="{0254B231-8783-4614-8BC0-F70C6CC655B3}" presName="child2group" presStyleCnt="0"/>
      <dgm:spPr/>
    </dgm:pt>
    <dgm:pt modelId="{47D87FE2-615C-4790-90A0-A8718C7538BD}" type="pres">
      <dgm:prSet presAssocID="{0254B231-8783-4614-8BC0-F70C6CC655B3}" presName="child2" presStyleLbl="bgAcc1" presStyleIdx="1" presStyleCnt="4"/>
      <dgm:spPr/>
      <dgm:t>
        <a:bodyPr/>
        <a:lstStyle/>
        <a:p>
          <a:endParaRPr lang="en-US"/>
        </a:p>
      </dgm:t>
    </dgm:pt>
    <dgm:pt modelId="{D6760A72-72C3-4547-A776-8504CEDB524C}" type="pres">
      <dgm:prSet presAssocID="{0254B231-8783-4614-8BC0-F70C6CC655B3}" presName="child2Text" presStyleLbl="bgAcc1" presStyleIdx="1" presStyleCnt="4">
        <dgm:presLayoutVars>
          <dgm:bulletEnabled val="1"/>
        </dgm:presLayoutVars>
      </dgm:prSet>
      <dgm:spPr/>
      <dgm:t>
        <a:bodyPr/>
        <a:lstStyle/>
        <a:p>
          <a:endParaRPr lang="en-US"/>
        </a:p>
      </dgm:t>
    </dgm:pt>
    <dgm:pt modelId="{0E3578DA-4137-4E59-B70E-CAD0E63288AC}" type="pres">
      <dgm:prSet presAssocID="{0254B231-8783-4614-8BC0-F70C6CC655B3}" presName="child3group" presStyleCnt="0"/>
      <dgm:spPr/>
    </dgm:pt>
    <dgm:pt modelId="{DC9E2616-B867-4287-ADF7-4CDC4D5E7E4A}" type="pres">
      <dgm:prSet presAssocID="{0254B231-8783-4614-8BC0-F70C6CC655B3}" presName="child3" presStyleLbl="bgAcc1" presStyleIdx="2" presStyleCnt="4"/>
      <dgm:spPr/>
      <dgm:t>
        <a:bodyPr/>
        <a:lstStyle/>
        <a:p>
          <a:endParaRPr lang="en-US"/>
        </a:p>
      </dgm:t>
    </dgm:pt>
    <dgm:pt modelId="{70BCE020-10FD-4FDC-B3BF-3B0D89C7693C}" type="pres">
      <dgm:prSet presAssocID="{0254B231-8783-4614-8BC0-F70C6CC655B3}" presName="child3Text" presStyleLbl="bgAcc1" presStyleIdx="2" presStyleCnt="4">
        <dgm:presLayoutVars>
          <dgm:bulletEnabled val="1"/>
        </dgm:presLayoutVars>
      </dgm:prSet>
      <dgm:spPr/>
      <dgm:t>
        <a:bodyPr/>
        <a:lstStyle/>
        <a:p>
          <a:endParaRPr lang="en-US"/>
        </a:p>
      </dgm:t>
    </dgm:pt>
    <dgm:pt modelId="{8DC338D0-4500-4D73-928F-DBFF20CA7463}" type="pres">
      <dgm:prSet presAssocID="{0254B231-8783-4614-8BC0-F70C6CC655B3}" presName="child4group" presStyleCnt="0"/>
      <dgm:spPr/>
    </dgm:pt>
    <dgm:pt modelId="{65666F24-CF8A-4308-B153-A4E1E1878A56}" type="pres">
      <dgm:prSet presAssocID="{0254B231-8783-4614-8BC0-F70C6CC655B3}" presName="child4" presStyleLbl="bgAcc1" presStyleIdx="3" presStyleCnt="4"/>
      <dgm:spPr/>
      <dgm:t>
        <a:bodyPr/>
        <a:lstStyle/>
        <a:p>
          <a:endParaRPr lang="en-US"/>
        </a:p>
      </dgm:t>
    </dgm:pt>
    <dgm:pt modelId="{371417EF-629F-4E76-8004-8A7ACB4774B5}" type="pres">
      <dgm:prSet presAssocID="{0254B231-8783-4614-8BC0-F70C6CC655B3}" presName="child4Text" presStyleLbl="bgAcc1" presStyleIdx="3" presStyleCnt="4">
        <dgm:presLayoutVars>
          <dgm:bulletEnabled val="1"/>
        </dgm:presLayoutVars>
      </dgm:prSet>
      <dgm:spPr/>
      <dgm:t>
        <a:bodyPr/>
        <a:lstStyle/>
        <a:p>
          <a:endParaRPr lang="en-US"/>
        </a:p>
      </dgm:t>
    </dgm:pt>
    <dgm:pt modelId="{239E8DAA-354F-45B7-9CAE-7CFA5E993109}" type="pres">
      <dgm:prSet presAssocID="{0254B231-8783-4614-8BC0-F70C6CC655B3}" presName="childPlaceholder" presStyleCnt="0"/>
      <dgm:spPr/>
    </dgm:pt>
    <dgm:pt modelId="{0CFF16CA-A5A8-42EB-A6DD-6CDA3A4538E0}" type="pres">
      <dgm:prSet presAssocID="{0254B231-8783-4614-8BC0-F70C6CC655B3}" presName="circle" presStyleCnt="0"/>
      <dgm:spPr/>
    </dgm:pt>
    <dgm:pt modelId="{E2F17882-3231-4E88-BF0A-33EBE4367605}" type="pres">
      <dgm:prSet presAssocID="{0254B231-8783-4614-8BC0-F70C6CC655B3}" presName="quadrant1" presStyleLbl="node1" presStyleIdx="0" presStyleCnt="4">
        <dgm:presLayoutVars>
          <dgm:chMax val="1"/>
          <dgm:bulletEnabled val="1"/>
        </dgm:presLayoutVars>
      </dgm:prSet>
      <dgm:spPr/>
      <dgm:t>
        <a:bodyPr/>
        <a:lstStyle/>
        <a:p>
          <a:endParaRPr lang="en-US"/>
        </a:p>
      </dgm:t>
    </dgm:pt>
    <dgm:pt modelId="{020764EC-D144-48AB-BCAF-C6026898EAAA}" type="pres">
      <dgm:prSet presAssocID="{0254B231-8783-4614-8BC0-F70C6CC655B3}" presName="quadrant2" presStyleLbl="node1" presStyleIdx="1" presStyleCnt="4">
        <dgm:presLayoutVars>
          <dgm:chMax val="1"/>
          <dgm:bulletEnabled val="1"/>
        </dgm:presLayoutVars>
      </dgm:prSet>
      <dgm:spPr/>
      <dgm:t>
        <a:bodyPr/>
        <a:lstStyle/>
        <a:p>
          <a:endParaRPr lang="en-US"/>
        </a:p>
      </dgm:t>
    </dgm:pt>
    <dgm:pt modelId="{7AE1988F-6561-4F0F-ACEB-2F9C6EC15446}" type="pres">
      <dgm:prSet presAssocID="{0254B231-8783-4614-8BC0-F70C6CC655B3}" presName="quadrant3" presStyleLbl="node1" presStyleIdx="2" presStyleCnt="4">
        <dgm:presLayoutVars>
          <dgm:chMax val="1"/>
          <dgm:bulletEnabled val="1"/>
        </dgm:presLayoutVars>
      </dgm:prSet>
      <dgm:spPr/>
      <dgm:t>
        <a:bodyPr/>
        <a:lstStyle/>
        <a:p>
          <a:endParaRPr lang="en-US"/>
        </a:p>
      </dgm:t>
    </dgm:pt>
    <dgm:pt modelId="{8EA1948E-E109-4348-A365-042A7669C311}" type="pres">
      <dgm:prSet presAssocID="{0254B231-8783-4614-8BC0-F70C6CC655B3}" presName="quadrant4" presStyleLbl="node1" presStyleIdx="3" presStyleCnt="4">
        <dgm:presLayoutVars>
          <dgm:chMax val="1"/>
          <dgm:bulletEnabled val="1"/>
        </dgm:presLayoutVars>
      </dgm:prSet>
      <dgm:spPr/>
      <dgm:t>
        <a:bodyPr/>
        <a:lstStyle/>
        <a:p>
          <a:endParaRPr lang="en-US"/>
        </a:p>
      </dgm:t>
    </dgm:pt>
    <dgm:pt modelId="{2CEC99F0-B844-460C-836E-A39FA727DFB3}" type="pres">
      <dgm:prSet presAssocID="{0254B231-8783-4614-8BC0-F70C6CC655B3}" presName="quadrantPlaceholder" presStyleCnt="0"/>
      <dgm:spPr/>
    </dgm:pt>
    <dgm:pt modelId="{8F87B83D-502E-4CC3-A33F-868F8A597703}" type="pres">
      <dgm:prSet presAssocID="{0254B231-8783-4614-8BC0-F70C6CC655B3}" presName="center1" presStyleLbl="fgShp" presStyleIdx="0" presStyleCnt="2" custLinFactNeighborX="-3134" custLinFactNeighborY="2684"/>
      <dgm:spPr/>
    </dgm:pt>
    <dgm:pt modelId="{819D418E-8A70-43A6-A233-48296F718703}" type="pres">
      <dgm:prSet presAssocID="{0254B231-8783-4614-8BC0-F70C6CC655B3}" presName="center2" presStyleLbl="fgShp" presStyleIdx="1" presStyleCnt="2" custAng="0" custLinFactNeighborX="-3134" custLinFactNeighborY="-7311"/>
      <dgm:spPr/>
    </dgm:pt>
  </dgm:ptLst>
  <dgm:cxnLst>
    <dgm:cxn modelId="{E21F8447-63A2-4596-95A4-30A7D49FF398}" srcId="{21D9C93C-4FC7-4F1C-B1D4-D39515593BA8}" destId="{F3E08913-F131-4DC4-8B04-DE637042BF6A}" srcOrd="0" destOrd="0" parTransId="{75910646-42AD-4760-BC65-14A217B32D44}" sibTransId="{75CA80A4-83D2-4C1F-8899-3B9CE0CE0621}"/>
    <dgm:cxn modelId="{1906D381-2A89-43E3-B4A9-A1DEAB836E87}" srcId="{0254B231-8783-4614-8BC0-F70C6CC655B3}" destId="{17E7A087-3B23-4F6C-BE60-849FD335B941}" srcOrd="1" destOrd="0" parTransId="{D288C519-BB4F-4BAA-BE2D-BCB6BCD4B310}" sibTransId="{6829891E-2EED-4C20-AFD9-311F22556F98}"/>
    <dgm:cxn modelId="{C47B8BE9-1CEC-417A-8640-389D1E01B9E8}" type="presOf" srcId="{D74F5901-A427-4A7A-94AF-DBB83DB4B618}" destId="{DC9E2616-B867-4287-ADF7-4CDC4D5E7E4A}" srcOrd="0" destOrd="0" presId="urn:microsoft.com/office/officeart/2005/8/layout/cycle4#1"/>
    <dgm:cxn modelId="{F32D8C99-9E9C-4DC2-9013-E341A7CF5B2F}" srcId="{17E7A087-3B23-4F6C-BE60-849FD335B941}" destId="{A37B3B2C-F678-4F9B-AE22-08333D52B739}" srcOrd="0" destOrd="0" parTransId="{1E149696-AE7C-424E-ACC8-2B0044B0220F}" sibTransId="{A39E7DBA-8CD4-4741-B51F-53B78DEEA95C}"/>
    <dgm:cxn modelId="{7B7224FB-E594-4AFB-8E7E-5116DBA035CF}" srcId="{0254B231-8783-4614-8BC0-F70C6CC655B3}" destId="{BA0A9176-01E0-447F-80C4-B4E1F48FDABB}" srcOrd="2" destOrd="0" parTransId="{88100059-0E4A-4470-BA93-23099D8785F6}" sibTransId="{EE4BA02A-1562-40BE-B7DD-48C0FA33C479}"/>
    <dgm:cxn modelId="{B923C7A8-86E6-4CC9-BF2D-177893356834}" type="presOf" srcId="{A37B3B2C-F678-4F9B-AE22-08333D52B739}" destId="{D6760A72-72C3-4547-A776-8504CEDB524C}" srcOrd="1" destOrd="0" presId="urn:microsoft.com/office/officeart/2005/8/layout/cycle4#1"/>
    <dgm:cxn modelId="{EBBD8FB7-2A23-4BEC-AF1F-A07CBAF34218}" srcId="{0254B231-8783-4614-8BC0-F70C6CC655B3}" destId="{21D9C93C-4FC7-4F1C-B1D4-D39515593BA8}" srcOrd="3" destOrd="0" parTransId="{7FB21349-753D-42DB-B3E3-0DA0055CEED9}" sibTransId="{FE429BC2-4650-4909-9480-9F38B01A6BFD}"/>
    <dgm:cxn modelId="{695701E9-C5D8-4693-BD05-796C6487AC4A}" type="presOf" srcId="{F3E08913-F131-4DC4-8B04-DE637042BF6A}" destId="{371417EF-629F-4E76-8004-8A7ACB4774B5}" srcOrd="1" destOrd="0" presId="urn:microsoft.com/office/officeart/2005/8/layout/cycle4#1"/>
    <dgm:cxn modelId="{20AC0825-A41F-46A3-853D-668DA91D24EE}" type="presOf" srcId="{F3E08913-F131-4DC4-8B04-DE637042BF6A}" destId="{65666F24-CF8A-4308-B153-A4E1E1878A56}" srcOrd="0" destOrd="0" presId="urn:microsoft.com/office/officeart/2005/8/layout/cycle4#1"/>
    <dgm:cxn modelId="{731E6D73-A9AD-4F3D-8C02-72307287A6ED}" type="presOf" srcId="{0254B231-8783-4614-8BC0-F70C6CC655B3}" destId="{D9F51191-CB87-4B76-84B2-D37EEA2A0379}" srcOrd="0" destOrd="0" presId="urn:microsoft.com/office/officeart/2005/8/layout/cycle4#1"/>
    <dgm:cxn modelId="{54A27090-E184-4355-8793-F824FC2B5F3F}" srcId="{0254B231-8783-4614-8BC0-F70C6CC655B3}" destId="{71B5178C-1642-4539-BB4F-3A06E5FA5C32}" srcOrd="0" destOrd="0" parTransId="{F0E53C03-4779-4855-8FD5-BF956FDB3039}" sibTransId="{5B49046E-9FB6-44CE-AD82-EE2AE7BA4241}"/>
    <dgm:cxn modelId="{CB9A3AC8-0B02-4AFE-801A-58C1E0F081D0}" srcId="{BA0A9176-01E0-447F-80C4-B4E1F48FDABB}" destId="{D74F5901-A427-4A7A-94AF-DBB83DB4B618}" srcOrd="0" destOrd="0" parTransId="{0BFB0C12-F09E-49EF-8281-00BBBFB794F9}" sibTransId="{9665CA21-6312-432A-A218-CBEC4ACE1CF8}"/>
    <dgm:cxn modelId="{823FB0D9-C3F1-496D-A29A-BB65B29A2683}" type="presOf" srcId="{D74F5901-A427-4A7A-94AF-DBB83DB4B618}" destId="{70BCE020-10FD-4FDC-B3BF-3B0D89C7693C}" srcOrd="1" destOrd="0" presId="urn:microsoft.com/office/officeart/2005/8/layout/cycle4#1"/>
    <dgm:cxn modelId="{7B83D3B1-21E0-4514-B8C1-7C7901CC3BC9}" type="presOf" srcId="{21D9C93C-4FC7-4F1C-B1D4-D39515593BA8}" destId="{8EA1948E-E109-4348-A365-042A7669C311}" srcOrd="0" destOrd="0" presId="urn:microsoft.com/office/officeart/2005/8/layout/cycle4#1"/>
    <dgm:cxn modelId="{8CEE4561-0AC4-4E73-AE8D-89B3DF1021A5}" type="presOf" srcId="{BA0A9176-01E0-447F-80C4-B4E1F48FDABB}" destId="{7AE1988F-6561-4F0F-ACEB-2F9C6EC15446}" srcOrd="0" destOrd="0" presId="urn:microsoft.com/office/officeart/2005/8/layout/cycle4#1"/>
    <dgm:cxn modelId="{8DF4AD49-9633-434D-A8A9-34033E2B5AA6}" type="presOf" srcId="{88C0925A-F3F7-4F24-A233-341D8D66620B}" destId="{73E0B7F1-75DC-4426-8F7B-BB741F7A9721}" srcOrd="1" destOrd="0" presId="urn:microsoft.com/office/officeart/2005/8/layout/cycle4#1"/>
    <dgm:cxn modelId="{3AB8EF6F-A3E6-4D4A-B225-670C8ADFEDEE}" type="presOf" srcId="{17E7A087-3B23-4F6C-BE60-849FD335B941}" destId="{020764EC-D144-48AB-BCAF-C6026898EAAA}" srcOrd="0" destOrd="0" presId="urn:microsoft.com/office/officeart/2005/8/layout/cycle4#1"/>
    <dgm:cxn modelId="{07597612-EA35-414D-802B-64725D2BB7B3}" type="presOf" srcId="{71B5178C-1642-4539-BB4F-3A06E5FA5C32}" destId="{E2F17882-3231-4E88-BF0A-33EBE4367605}" srcOrd="0" destOrd="0" presId="urn:microsoft.com/office/officeart/2005/8/layout/cycle4#1"/>
    <dgm:cxn modelId="{09FC6AF2-5BFD-43B5-8F8D-D0CC873FB77C}" srcId="{71B5178C-1642-4539-BB4F-3A06E5FA5C32}" destId="{88C0925A-F3F7-4F24-A233-341D8D66620B}" srcOrd="0" destOrd="0" parTransId="{69B8F53E-6EC1-413A-8E72-1DF188863B7C}" sibTransId="{9DCD7FB8-A315-44FB-8762-9E327CD0E920}"/>
    <dgm:cxn modelId="{462B0B42-18CF-4F57-BE61-FC00BA7298DD}" type="presOf" srcId="{A37B3B2C-F678-4F9B-AE22-08333D52B739}" destId="{47D87FE2-615C-4790-90A0-A8718C7538BD}" srcOrd="0" destOrd="0" presId="urn:microsoft.com/office/officeart/2005/8/layout/cycle4#1"/>
    <dgm:cxn modelId="{87A5A635-E384-4B80-BD65-A30F218854BB}" type="presOf" srcId="{88C0925A-F3F7-4F24-A233-341D8D66620B}" destId="{F701954C-B55E-496B-A090-1CA0237AC647}" srcOrd="0" destOrd="0" presId="urn:microsoft.com/office/officeart/2005/8/layout/cycle4#1"/>
    <dgm:cxn modelId="{75034B68-848F-4FFB-B8C0-E8104EB538E9}" type="presParOf" srcId="{D9F51191-CB87-4B76-84B2-D37EEA2A0379}" destId="{C1DF5B6C-A3C2-4881-8290-825161AA8B07}" srcOrd="0" destOrd="0" presId="urn:microsoft.com/office/officeart/2005/8/layout/cycle4#1"/>
    <dgm:cxn modelId="{CB0F06CD-6F41-4C6D-8740-893D9E05FB35}" type="presParOf" srcId="{C1DF5B6C-A3C2-4881-8290-825161AA8B07}" destId="{8348281E-2500-46B0-8890-9BE028E148E6}" srcOrd="0" destOrd="0" presId="urn:microsoft.com/office/officeart/2005/8/layout/cycle4#1"/>
    <dgm:cxn modelId="{6A58B5E0-6363-44E4-AD66-3B143804DE5A}" type="presParOf" srcId="{8348281E-2500-46B0-8890-9BE028E148E6}" destId="{F701954C-B55E-496B-A090-1CA0237AC647}" srcOrd="0" destOrd="0" presId="urn:microsoft.com/office/officeart/2005/8/layout/cycle4#1"/>
    <dgm:cxn modelId="{DC1BAA69-96A0-4819-91CD-88EEFCC5D6D2}" type="presParOf" srcId="{8348281E-2500-46B0-8890-9BE028E148E6}" destId="{73E0B7F1-75DC-4426-8F7B-BB741F7A9721}" srcOrd="1" destOrd="0" presId="urn:microsoft.com/office/officeart/2005/8/layout/cycle4#1"/>
    <dgm:cxn modelId="{30C3D70D-7DF1-48EC-B3E0-03723A87630B}" type="presParOf" srcId="{C1DF5B6C-A3C2-4881-8290-825161AA8B07}" destId="{3BB0D8E5-9E8B-43C0-B76D-9442520C1D8E}" srcOrd="1" destOrd="0" presId="urn:microsoft.com/office/officeart/2005/8/layout/cycle4#1"/>
    <dgm:cxn modelId="{9E3BBF0B-1D19-4FF0-9663-89EA799D1DAA}" type="presParOf" srcId="{3BB0D8E5-9E8B-43C0-B76D-9442520C1D8E}" destId="{47D87FE2-615C-4790-90A0-A8718C7538BD}" srcOrd="0" destOrd="0" presId="urn:microsoft.com/office/officeart/2005/8/layout/cycle4#1"/>
    <dgm:cxn modelId="{2254E3FF-82D1-4B89-8C61-698C867B0BE4}" type="presParOf" srcId="{3BB0D8E5-9E8B-43C0-B76D-9442520C1D8E}" destId="{D6760A72-72C3-4547-A776-8504CEDB524C}" srcOrd="1" destOrd="0" presId="urn:microsoft.com/office/officeart/2005/8/layout/cycle4#1"/>
    <dgm:cxn modelId="{277AA800-1069-41AF-9F87-8D56072C5007}" type="presParOf" srcId="{C1DF5B6C-A3C2-4881-8290-825161AA8B07}" destId="{0E3578DA-4137-4E59-B70E-CAD0E63288AC}" srcOrd="2" destOrd="0" presId="urn:microsoft.com/office/officeart/2005/8/layout/cycle4#1"/>
    <dgm:cxn modelId="{2AAD42D9-BD83-4DA2-9F32-77FBDAD21DA2}" type="presParOf" srcId="{0E3578DA-4137-4E59-B70E-CAD0E63288AC}" destId="{DC9E2616-B867-4287-ADF7-4CDC4D5E7E4A}" srcOrd="0" destOrd="0" presId="urn:microsoft.com/office/officeart/2005/8/layout/cycle4#1"/>
    <dgm:cxn modelId="{85670FF9-9D40-4A5E-98B6-169CC272892E}" type="presParOf" srcId="{0E3578DA-4137-4E59-B70E-CAD0E63288AC}" destId="{70BCE020-10FD-4FDC-B3BF-3B0D89C7693C}" srcOrd="1" destOrd="0" presId="urn:microsoft.com/office/officeart/2005/8/layout/cycle4#1"/>
    <dgm:cxn modelId="{48E04A9A-6EF1-4DBC-AB7F-DE6AB5A8F903}" type="presParOf" srcId="{C1DF5B6C-A3C2-4881-8290-825161AA8B07}" destId="{8DC338D0-4500-4D73-928F-DBFF20CA7463}" srcOrd="3" destOrd="0" presId="urn:microsoft.com/office/officeart/2005/8/layout/cycle4#1"/>
    <dgm:cxn modelId="{16626038-C812-40FC-855F-D4F5F09F060E}" type="presParOf" srcId="{8DC338D0-4500-4D73-928F-DBFF20CA7463}" destId="{65666F24-CF8A-4308-B153-A4E1E1878A56}" srcOrd="0" destOrd="0" presId="urn:microsoft.com/office/officeart/2005/8/layout/cycle4#1"/>
    <dgm:cxn modelId="{6938AA68-18B4-40DD-B72F-BC75B193938E}" type="presParOf" srcId="{8DC338D0-4500-4D73-928F-DBFF20CA7463}" destId="{371417EF-629F-4E76-8004-8A7ACB4774B5}" srcOrd="1" destOrd="0" presId="urn:microsoft.com/office/officeart/2005/8/layout/cycle4#1"/>
    <dgm:cxn modelId="{E314D3F7-3194-4ED4-99FC-E8B541D89366}" type="presParOf" srcId="{C1DF5B6C-A3C2-4881-8290-825161AA8B07}" destId="{239E8DAA-354F-45B7-9CAE-7CFA5E993109}" srcOrd="4" destOrd="0" presId="urn:microsoft.com/office/officeart/2005/8/layout/cycle4#1"/>
    <dgm:cxn modelId="{D49748E1-A584-45FD-910C-5A71A1D14F8F}" type="presParOf" srcId="{D9F51191-CB87-4B76-84B2-D37EEA2A0379}" destId="{0CFF16CA-A5A8-42EB-A6DD-6CDA3A4538E0}" srcOrd="1" destOrd="0" presId="urn:microsoft.com/office/officeart/2005/8/layout/cycle4#1"/>
    <dgm:cxn modelId="{74EDE456-60D8-425A-AA1A-8BF9B1BA5E86}" type="presParOf" srcId="{0CFF16CA-A5A8-42EB-A6DD-6CDA3A4538E0}" destId="{E2F17882-3231-4E88-BF0A-33EBE4367605}" srcOrd="0" destOrd="0" presId="urn:microsoft.com/office/officeart/2005/8/layout/cycle4#1"/>
    <dgm:cxn modelId="{8481E9CC-10C2-4EB7-8BE9-5EF6BA2E0E31}" type="presParOf" srcId="{0CFF16CA-A5A8-42EB-A6DD-6CDA3A4538E0}" destId="{020764EC-D144-48AB-BCAF-C6026898EAAA}" srcOrd="1" destOrd="0" presId="urn:microsoft.com/office/officeart/2005/8/layout/cycle4#1"/>
    <dgm:cxn modelId="{2DE00E50-5ED5-4656-997E-0829697B9AE5}" type="presParOf" srcId="{0CFF16CA-A5A8-42EB-A6DD-6CDA3A4538E0}" destId="{7AE1988F-6561-4F0F-ACEB-2F9C6EC15446}" srcOrd="2" destOrd="0" presId="urn:microsoft.com/office/officeart/2005/8/layout/cycle4#1"/>
    <dgm:cxn modelId="{ABDD9110-B009-4AF5-B970-E7FB27AC7ED8}" type="presParOf" srcId="{0CFF16CA-A5A8-42EB-A6DD-6CDA3A4538E0}" destId="{8EA1948E-E109-4348-A365-042A7669C311}" srcOrd="3" destOrd="0" presId="urn:microsoft.com/office/officeart/2005/8/layout/cycle4#1"/>
    <dgm:cxn modelId="{8F5EA285-8E51-4FF5-ABF3-F984A8067265}" type="presParOf" srcId="{0CFF16CA-A5A8-42EB-A6DD-6CDA3A4538E0}" destId="{2CEC99F0-B844-460C-836E-A39FA727DFB3}" srcOrd="4" destOrd="0" presId="urn:microsoft.com/office/officeart/2005/8/layout/cycle4#1"/>
    <dgm:cxn modelId="{AB2E023D-C63C-4FAF-BB1D-1D7FBF16E17D}" type="presParOf" srcId="{D9F51191-CB87-4B76-84B2-D37EEA2A0379}" destId="{8F87B83D-502E-4CC3-A33F-868F8A597703}" srcOrd="2" destOrd="0" presId="urn:microsoft.com/office/officeart/2005/8/layout/cycle4#1"/>
    <dgm:cxn modelId="{E37CB2C0-38B4-4347-8D13-E1CA716DBA93}" type="presParOf" srcId="{D9F51191-CB87-4B76-84B2-D37EEA2A0379}" destId="{819D418E-8A70-43A6-A233-48296F718703}" srcOrd="3" destOrd="0" presId="urn:microsoft.com/office/officeart/2005/8/layout/cycle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18D78-99BF-495F-9157-F7269EAA9BE3}">
      <dsp:nvSpPr>
        <dsp:cNvPr id="0" name=""/>
        <dsp:cNvSpPr/>
      </dsp:nvSpPr>
      <dsp:spPr>
        <a:xfrm>
          <a:off x="464911" y="1442919"/>
          <a:ext cx="4219194" cy="4219194"/>
        </a:xfrm>
        <a:prstGeom prst="pie">
          <a:avLst>
            <a:gd name="adj1" fmla="val 16200000"/>
            <a:gd name="adj2" fmla="val 19285716"/>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Jumpstarted the </a:t>
          </a:r>
          <a:r>
            <a:rPr lang="en-US" sz="1200" b="1" kern="1200" dirty="0">
              <a:effectLst/>
              <a:latin typeface="Calibri" panose="020F0502020204030204" pitchFamily="34" charset="0"/>
              <a:ea typeface="Calibri" panose="020F0502020204030204" pitchFamily="34" charset="0"/>
              <a:cs typeface="Times New Roman" panose="02020603050405020304" pitchFamily="18" charset="0"/>
            </a:rPr>
            <a:t>research &amp; development </a:t>
          </a: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stage</a:t>
          </a:r>
          <a:endParaRPr lang="en-US" sz="1200" kern="1200" dirty="0"/>
        </a:p>
      </dsp:txBody>
      <dsp:txXfrm>
        <a:off x="2616198" y="1844747"/>
        <a:ext cx="1155255" cy="728313"/>
      </dsp:txXfrm>
    </dsp:sp>
    <dsp:sp modelId="{3E38DDD8-FF65-443D-8315-CB71E31D34DA}">
      <dsp:nvSpPr>
        <dsp:cNvPr id="0" name=""/>
        <dsp:cNvSpPr/>
      </dsp:nvSpPr>
      <dsp:spPr>
        <a:xfrm>
          <a:off x="355916" y="1668947"/>
          <a:ext cx="4219194" cy="4219194"/>
        </a:xfrm>
        <a:prstGeom prst="pie">
          <a:avLst>
            <a:gd name="adj1" fmla="val 19285716"/>
            <a:gd name="adj2" fmla="val 771428"/>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Performed literature review</a:t>
          </a:r>
          <a:endParaRPr lang="en-US" sz="1200" kern="1200" dirty="0"/>
        </a:p>
      </dsp:txBody>
      <dsp:txXfrm>
        <a:off x="3244054" y="3175802"/>
        <a:ext cx="1225575" cy="778541"/>
      </dsp:txXfrm>
    </dsp:sp>
    <dsp:sp modelId="{DBFE9D17-E92D-4A8D-8F61-C0F0878D7638}">
      <dsp:nvSpPr>
        <dsp:cNvPr id="0" name=""/>
        <dsp:cNvSpPr/>
      </dsp:nvSpPr>
      <dsp:spPr>
        <a:xfrm>
          <a:off x="355916" y="1668947"/>
          <a:ext cx="4219194" cy="4219194"/>
        </a:xfrm>
        <a:prstGeom prst="pie">
          <a:avLst>
            <a:gd name="adj1" fmla="val 771428"/>
            <a:gd name="adj2" fmla="val 3857143"/>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Research Paper Drafted, Conference Submitted</a:t>
          </a:r>
          <a:endParaRPr lang="en-US" sz="1200" kern="1200" dirty="0"/>
        </a:p>
      </dsp:txBody>
      <dsp:txXfrm>
        <a:off x="3068255" y="4180372"/>
        <a:ext cx="1105027" cy="803656"/>
      </dsp:txXfrm>
    </dsp:sp>
    <dsp:sp modelId="{0E5057BC-FE5C-4FEC-8E10-43E670A028A8}">
      <dsp:nvSpPr>
        <dsp:cNvPr id="0" name=""/>
        <dsp:cNvSpPr/>
      </dsp:nvSpPr>
      <dsp:spPr>
        <a:xfrm>
          <a:off x="355916" y="1668947"/>
          <a:ext cx="4219194" cy="4219194"/>
        </a:xfrm>
        <a:prstGeom prst="pie">
          <a:avLst>
            <a:gd name="adj1" fmla="val 3857226"/>
            <a:gd name="adj2" fmla="val 6942858"/>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Conducted virtual semi-structured interviews</a:t>
          </a:r>
          <a:endParaRPr lang="en-US" sz="1200" kern="1200" dirty="0"/>
        </a:p>
      </dsp:txBody>
      <dsp:txXfrm>
        <a:off x="1900442" y="4984028"/>
        <a:ext cx="1130141" cy="803656"/>
      </dsp:txXfrm>
    </dsp:sp>
    <dsp:sp modelId="{C9CD6508-FBA0-46F3-B37C-2E649FEF3E21}">
      <dsp:nvSpPr>
        <dsp:cNvPr id="0" name=""/>
        <dsp:cNvSpPr/>
      </dsp:nvSpPr>
      <dsp:spPr>
        <a:xfrm>
          <a:off x="355916" y="1668947"/>
          <a:ext cx="4219194" cy="4219194"/>
        </a:xfrm>
        <a:prstGeom prst="pie">
          <a:avLst>
            <a:gd name="adj1" fmla="val 6942858"/>
            <a:gd name="adj2" fmla="val 10028574"/>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Mapped the current discharge process</a:t>
          </a:r>
          <a:endParaRPr lang="en-US" sz="1200" kern="1200" dirty="0"/>
        </a:p>
      </dsp:txBody>
      <dsp:txXfrm>
        <a:off x="757744" y="4180372"/>
        <a:ext cx="1105027" cy="803656"/>
      </dsp:txXfrm>
    </dsp:sp>
    <dsp:sp modelId="{5B240733-CC20-4E0E-B320-FD71C4F84563}">
      <dsp:nvSpPr>
        <dsp:cNvPr id="0" name=""/>
        <dsp:cNvSpPr/>
      </dsp:nvSpPr>
      <dsp:spPr>
        <a:xfrm>
          <a:off x="355916" y="1668947"/>
          <a:ext cx="4219194" cy="4219194"/>
        </a:xfrm>
        <a:prstGeom prst="pie">
          <a:avLst>
            <a:gd name="adj1" fmla="val 10028574"/>
            <a:gd name="adj2" fmla="val 13114284"/>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Identified opportune integration &amp; deployment areas</a:t>
          </a:r>
          <a:endParaRPr lang="en-US" sz="1200" kern="1200" dirty="0"/>
        </a:p>
      </dsp:txBody>
      <dsp:txXfrm>
        <a:off x="461395" y="3175802"/>
        <a:ext cx="1225575" cy="778541"/>
      </dsp:txXfrm>
    </dsp:sp>
    <dsp:sp modelId="{97BA89D6-87FA-41E8-A3BD-76772D65E071}">
      <dsp:nvSpPr>
        <dsp:cNvPr id="0" name=""/>
        <dsp:cNvSpPr/>
      </dsp:nvSpPr>
      <dsp:spPr>
        <a:xfrm>
          <a:off x="401019" y="1655678"/>
          <a:ext cx="4253538" cy="4219236"/>
        </a:xfrm>
        <a:prstGeom prst="pie">
          <a:avLst>
            <a:gd name="adj1" fmla="val 13114284"/>
            <a:gd name="adj2" fmla="val 1620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Developed a conceptual model and future vision</a:t>
          </a:r>
          <a:endParaRPr lang="en-US" sz="1200" kern="1200" dirty="0"/>
        </a:p>
      </dsp:txBody>
      <dsp:txXfrm>
        <a:off x="1322619" y="2057510"/>
        <a:ext cx="1164659" cy="728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E2616-B867-4287-ADF7-4CDC4D5E7E4A}">
      <dsp:nvSpPr>
        <dsp:cNvPr id="0" name=""/>
        <dsp:cNvSpPr/>
      </dsp:nvSpPr>
      <dsp:spPr>
        <a:xfrm>
          <a:off x="5858338" y="2990555"/>
          <a:ext cx="2172550" cy="140732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01930" tIns="201930" rIns="201930" bIns="201930" numCol="1" spcCol="1270" anchor="t" anchorCtr="0">
          <a:noAutofit/>
        </a:bodyPr>
        <a:lstStyle/>
        <a:p>
          <a:pPr marL="285750" lvl="1" indent="-285750" algn="l" defTabSz="1822450">
            <a:lnSpc>
              <a:spcPct val="90000"/>
            </a:lnSpc>
            <a:spcBef>
              <a:spcPct val="0"/>
            </a:spcBef>
            <a:spcAft>
              <a:spcPct val="15000"/>
            </a:spcAft>
            <a:buChar char="•"/>
          </a:pPr>
          <a:endParaRPr lang="en-US" sz="4100" kern="1200" dirty="0"/>
        </a:p>
      </dsp:txBody>
      <dsp:txXfrm>
        <a:off x="6541017" y="3373299"/>
        <a:ext cx="1458957" cy="993662"/>
      </dsp:txXfrm>
    </dsp:sp>
    <dsp:sp modelId="{65666F24-CF8A-4308-B153-A4E1E1878A56}">
      <dsp:nvSpPr>
        <dsp:cNvPr id="0" name=""/>
        <dsp:cNvSpPr/>
      </dsp:nvSpPr>
      <dsp:spPr>
        <a:xfrm>
          <a:off x="2313650" y="2990555"/>
          <a:ext cx="2172550" cy="140732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01930" tIns="201930" rIns="201930" bIns="201930" numCol="1" spcCol="1270" anchor="t" anchorCtr="0">
          <a:noAutofit/>
        </a:bodyPr>
        <a:lstStyle/>
        <a:p>
          <a:pPr marL="285750" lvl="1" indent="-285750" algn="l" defTabSz="1822450">
            <a:lnSpc>
              <a:spcPct val="90000"/>
            </a:lnSpc>
            <a:spcBef>
              <a:spcPct val="0"/>
            </a:spcBef>
            <a:spcAft>
              <a:spcPct val="15000"/>
            </a:spcAft>
            <a:buChar char="•"/>
          </a:pPr>
          <a:endParaRPr lang="en-US" sz="4100" kern="1200" dirty="0"/>
        </a:p>
      </dsp:txBody>
      <dsp:txXfrm>
        <a:off x="2344564" y="3373299"/>
        <a:ext cx="1458957" cy="993662"/>
      </dsp:txXfrm>
    </dsp:sp>
    <dsp:sp modelId="{47D87FE2-615C-4790-90A0-A8718C7538BD}">
      <dsp:nvSpPr>
        <dsp:cNvPr id="0" name=""/>
        <dsp:cNvSpPr/>
      </dsp:nvSpPr>
      <dsp:spPr>
        <a:xfrm>
          <a:off x="5858338" y="0"/>
          <a:ext cx="2172550" cy="140732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01930" tIns="201930" rIns="201930" bIns="201930" numCol="1" spcCol="1270" anchor="t" anchorCtr="0">
          <a:noAutofit/>
        </a:bodyPr>
        <a:lstStyle/>
        <a:p>
          <a:pPr marL="285750" lvl="1" indent="-285750" algn="l" defTabSz="1822450">
            <a:lnSpc>
              <a:spcPct val="90000"/>
            </a:lnSpc>
            <a:spcBef>
              <a:spcPct val="0"/>
            </a:spcBef>
            <a:spcAft>
              <a:spcPct val="15000"/>
            </a:spcAft>
            <a:buChar char="•"/>
          </a:pPr>
          <a:endParaRPr lang="en-US" sz="4100" kern="1200" dirty="0"/>
        </a:p>
      </dsp:txBody>
      <dsp:txXfrm>
        <a:off x="6541017" y="30914"/>
        <a:ext cx="1458957" cy="993662"/>
      </dsp:txXfrm>
    </dsp:sp>
    <dsp:sp modelId="{F701954C-B55E-496B-A090-1CA0237AC647}">
      <dsp:nvSpPr>
        <dsp:cNvPr id="0" name=""/>
        <dsp:cNvSpPr/>
      </dsp:nvSpPr>
      <dsp:spPr>
        <a:xfrm>
          <a:off x="2313650" y="0"/>
          <a:ext cx="2172550" cy="140732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01930" tIns="201930" rIns="201930" bIns="201930" numCol="1" spcCol="1270" anchor="t" anchorCtr="0">
          <a:noAutofit/>
        </a:bodyPr>
        <a:lstStyle/>
        <a:p>
          <a:pPr marL="285750" lvl="1" indent="-285750" algn="l" defTabSz="1822450">
            <a:lnSpc>
              <a:spcPct val="90000"/>
            </a:lnSpc>
            <a:spcBef>
              <a:spcPct val="0"/>
            </a:spcBef>
            <a:spcAft>
              <a:spcPct val="15000"/>
            </a:spcAft>
            <a:buChar char="•"/>
          </a:pPr>
          <a:endParaRPr lang="en-US" sz="4100" kern="1200" dirty="0"/>
        </a:p>
      </dsp:txBody>
      <dsp:txXfrm>
        <a:off x="2344564" y="30914"/>
        <a:ext cx="1458957" cy="993662"/>
      </dsp:txXfrm>
    </dsp:sp>
    <dsp:sp modelId="{E2F17882-3231-4E88-BF0A-33EBE4367605}">
      <dsp:nvSpPr>
        <dsp:cNvPr id="0" name=""/>
        <dsp:cNvSpPr/>
      </dsp:nvSpPr>
      <dsp:spPr>
        <a:xfrm>
          <a:off x="3224010" y="250678"/>
          <a:ext cx="1904280" cy="1904280"/>
        </a:xfrm>
        <a:prstGeom prst="pieWedg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a:t>Improving Population Health</a:t>
          </a:r>
          <a:endParaRPr lang="en-US" sz="1700" b="1" kern="1200" dirty="0"/>
        </a:p>
      </dsp:txBody>
      <dsp:txXfrm>
        <a:off x="3781761" y="808429"/>
        <a:ext cx="1346529" cy="1346529"/>
      </dsp:txXfrm>
    </dsp:sp>
    <dsp:sp modelId="{020764EC-D144-48AB-BCAF-C6026898EAAA}">
      <dsp:nvSpPr>
        <dsp:cNvPr id="0" name=""/>
        <dsp:cNvSpPr/>
      </dsp:nvSpPr>
      <dsp:spPr>
        <a:xfrm rot="5400000">
          <a:off x="5216248" y="250678"/>
          <a:ext cx="1904280" cy="1904280"/>
        </a:xfrm>
        <a:prstGeom prst="pieWedge">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a:t>Reducing Cost of Care</a:t>
          </a:r>
          <a:endParaRPr lang="en-US" sz="1700" b="1" kern="1200" dirty="0"/>
        </a:p>
      </dsp:txBody>
      <dsp:txXfrm rot="-5400000">
        <a:off x="5216248" y="808429"/>
        <a:ext cx="1346529" cy="1346529"/>
      </dsp:txXfrm>
    </dsp:sp>
    <dsp:sp modelId="{7AE1988F-6561-4F0F-ACEB-2F9C6EC15446}">
      <dsp:nvSpPr>
        <dsp:cNvPr id="0" name=""/>
        <dsp:cNvSpPr/>
      </dsp:nvSpPr>
      <dsp:spPr>
        <a:xfrm rot="10800000">
          <a:off x="5216248" y="2242916"/>
          <a:ext cx="1904280" cy="1904280"/>
        </a:xfrm>
        <a:prstGeom prst="pieWedge">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a:t>Improving Provider Satisfaction</a:t>
          </a:r>
          <a:endParaRPr lang="en-US" sz="1700" b="1" kern="1200" dirty="0"/>
        </a:p>
      </dsp:txBody>
      <dsp:txXfrm rot="10800000">
        <a:off x="5216248" y="2242916"/>
        <a:ext cx="1346529" cy="1346529"/>
      </dsp:txXfrm>
    </dsp:sp>
    <dsp:sp modelId="{8EA1948E-E109-4348-A365-042A7669C311}">
      <dsp:nvSpPr>
        <dsp:cNvPr id="0" name=""/>
        <dsp:cNvSpPr/>
      </dsp:nvSpPr>
      <dsp:spPr>
        <a:xfrm rot="16200000">
          <a:off x="3224010" y="2242916"/>
          <a:ext cx="1904280" cy="1904280"/>
        </a:xfrm>
        <a:prstGeom prst="pieWedg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a:t>Enhancing Patient Experience</a:t>
          </a:r>
          <a:endParaRPr lang="en-US" sz="1700" b="1" kern="1200" dirty="0"/>
        </a:p>
      </dsp:txBody>
      <dsp:txXfrm rot="5400000">
        <a:off x="3781761" y="2242916"/>
        <a:ext cx="1346529" cy="1346529"/>
      </dsp:txXfrm>
    </dsp:sp>
    <dsp:sp modelId="{8F87B83D-502E-4CC3-A33F-868F8A597703}">
      <dsp:nvSpPr>
        <dsp:cNvPr id="0" name=""/>
        <dsp:cNvSpPr/>
      </dsp:nvSpPr>
      <dsp:spPr>
        <a:xfrm>
          <a:off x="4822922" y="1818474"/>
          <a:ext cx="657482" cy="571723"/>
        </a:xfrm>
        <a:prstGeom prst="circularArrow">
          <a:avLst/>
        </a:prstGeom>
        <a:gradFill rotWithShape="0">
          <a:gsLst>
            <a:gs pos="0">
              <a:schemeClr val="accent2">
                <a:tint val="40000"/>
                <a:hueOff val="0"/>
                <a:satOff val="0"/>
                <a:lumOff val="0"/>
                <a:alphaOff val="0"/>
                <a:shade val="85000"/>
                <a:satMod val="130000"/>
              </a:schemeClr>
            </a:gs>
            <a:gs pos="34000">
              <a:schemeClr val="accent2">
                <a:tint val="40000"/>
                <a:hueOff val="0"/>
                <a:satOff val="0"/>
                <a:lumOff val="0"/>
                <a:alphaOff val="0"/>
                <a:shade val="87000"/>
                <a:satMod val="125000"/>
              </a:schemeClr>
            </a:gs>
            <a:gs pos="70000">
              <a:schemeClr val="accent2">
                <a:tint val="40000"/>
                <a:hueOff val="0"/>
                <a:satOff val="0"/>
                <a:lumOff val="0"/>
                <a:alphaOff val="0"/>
                <a:tint val="100000"/>
                <a:shade val="90000"/>
                <a:satMod val="130000"/>
              </a:schemeClr>
            </a:gs>
            <a:gs pos="100000">
              <a:schemeClr val="accent2">
                <a:tint val="4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dsp:style>
    </dsp:sp>
    <dsp:sp modelId="{819D418E-8A70-43A6-A233-48296F718703}">
      <dsp:nvSpPr>
        <dsp:cNvPr id="0" name=""/>
        <dsp:cNvSpPr/>
      </dsp:nvSpPr>
      <dsp:spPr>
        <a:xfrm rot="10800000">
          <a:off x="4822922" y="1981224"/>
          <a:ext cx="657482" cy="571723"/>
        </a:xfrm>
        <a:prstGeom prst="circularArrow">
          <a:avLst/>
        </a:prstGeom>
        <a:gradFill rotWithShape="0">
          <a:gsLst>
            <a:gs pos="0">
              <a:schemeClr val="accent2">
                <a:tint val="40000"/>
                <a:hueOff val="0"/>
                <a:satOff val="0"/>
                <a:lumOff val="0"/>
                <a:alphaOff val="0"/>
                <a:shade val="85000"/>
                <a:satMod val="130000"/>
              </a:schemeClr>
            </a:gs>
            <a:gs pos="34000">
              <a:schemeClr val="accent2">
                <a:tint val="40000"/>
                <a:hueOff val="0"/>
                <a:satOff val="0"/>
                <a:lumOff val="0"/>
                <a:alphaOff val="0"/>
                <a:shade val="87000"/>
                <a:satMod val="125000"/>
              </a:schemeClr>
            </a:gs>
            <a:gs pos="70000">
              <a:schemeClr val="accent2">
                <a:tint val="40000"/>
                <a:hueOff val="0"/>
                <a:satOff val="0"/>
                <a:lumOff val="0"/>
                <a:alphaOff val="0"/>
                <a:tint val="100000"/>
                <a:shade val="90000"/>
                <a:satMod val="130000"/>
              </a:schemeClr>
            </a:gs>
            <a:gs pos="100000">
              <a:schemeClr val="accent2">
                <a:tint val="4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F6C76D-6130-4094-A241-4E3B1C1EA94C}" type="datetimeFigureOut">
              <a:rPr lang="en-US" smtClean="0"/>
              <a:pPr/>
              <a:t>10/1/2022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7EBCC3-E002-4D91-B238-A5E27A874071}" type="slidenum">
              <a:rPr lang="en-US" smtClean="0"/>
              <a:pPr/>
              <a:t>‹#›</a:t>
            </a:fld>
            <a:endParaRPr lang="en-US"/>
          </a:p>
        </p:txBody>
      </p:sp>
    </p:spTree>
    <p:extLst>
      <p:ext uri="{BB962C8B-B14F-4D97-AF65-F5344CB8AC3E}">
        <p14:creationId xmlns:p14="http://schemas.microsoft.com/office/powerpoint/2010/main" xmlns="" val="3331172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7EBCC3-E002-4D91-B238-A5E27A874071}" type="slidenum">
              <a:rPr lang="en-US" smtClean="0"/>
              <a:pPr/>
              <a:t>1</a:t>
            </a:fld>
            <a:endParaRPr lang="en-US"/>
          </a:p>
        </p:txBody>
      </p:sp>
    </p:spTree>
    <p:extLst>
      <p:ext uri="{BB962C8B-B14F-4D97-AF65-F5344CB8AC3E}">
        <p14:creationId xmlns:p14="http://schemas.microsoft.com/office/powerpoint/2010/main" xmlns="" val="3113755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7EBCC3-E002-4D91-B238-A5E27A874071}" type="slidenum">
              <a:rPr lang="en-US" smtClean="0"/>
              <a:pPr/>
              <a:t>3</a:t>
            </a:fld>
            <a:endParaRPr lang="en-US"/>
          </a:p>
        </p:txBody>
      </p:sp>
    </p:spTree>
    <p:extLst>
      <p:ext uri="{BB962C8B-B14F-4D97-AF65-F5344CB8AC3E}">
        <p14:creationId xmlns:p14="http://schemas.microsoft.com/office/powerpoint/2010/main" xmlns="" val="841489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Why the Patient Discharge Process?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discharge process represents the most critical step in the patient flow process as it is linked to potential medication adverse reactions, impaired comprehension of discharge instructions and educational materials due to language barriers, low literacy levels and heightened emotional stress, and increased risk for avoidable hospital readmissions and reimbursement complications (Samuels-</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Kalow</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Vision for the Virtual Nurse Role: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Virtual Nurse Application is tasked with bridging the gaps in the existing patient discharge process by automating indirect patient care tasks such as discharge instructions and patient education delivery, pain assessment, remote monitoring of telemetric data and communication with primary nurses, among other tasks. By automating select indirect patient care tasks, the Virtual Nurse Application enables on-site nurses to engage in direct patient care tasks that require quality human interaction, hands-on activities, and empathy-based tasks key to patient safety and emotional well-being.</a:t>
            </a:r>
          </a:p>
          <a:p>
            <a:endParaRPr lang="en-US" dirty="0"/>
          </a:p>
        </p:txBody>
      </p:sp>
      <p:sp>
        <p:nvSpPr>
          <p:cNvPr id="4" name="Slide Number Placeholder 3"/>
          <p:cNvSpPr>
            <a:spLocks noGrp="1"/>
          </p:cNvSpPr>
          <p:nvPr>
            <p:ph type="sldNum" sz="quarter" idx="5"/>
          </p:nvPr>
        </p:nvSpPr>
        <p:spPr/>
        <p:txBody>
          <a:bodyPr/>
          <a:lstStyle/>
          <a:p>
            <a:fld id="{827EBCC3-E002-4D91-B238-A5E27A874071}" type="slidenum">
              <a:rPr lang="en-US" smtClean="0"/>
              <a:pPr/>
              <a:t>5</a:t>
            </a:fld>
            <a:endParaRPr lang="en-US"/>
          </a:p>
        </p:txBody>
      </p:sp>
    </p:spTree>
    <p:extLst>
      <p:ext uri="{BB962C8B-B14F-4D97-AF65-F5344CB8AC3E}">
        <p14:creationId xmlns:p14="http://schemas.microsoft.com/office/powerpoint/2010/main" xmlns="" val="1242370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How?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Virtual Nurse Application is an innovative technological solution designed to enhance nursing care by forming a robust and lucrative partnership with bedside nurses during the patient discharge process conducive to safe, efficient, timely, and comprehensive patient-centered care.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implementation of the virtual nurse role will be guided by the Consolidated Framework for Implementation Research (CFIR).</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Data will be collected from Epic nurse documentation, NRC surveys (patient satisfaction), and semi-structured focus group interviews.</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Intervention: The Virtual Nurse Application will be deployed in select units of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Wellstar</a:t>
            </a:r>
            <a:r>
              <a:rPr lang="en-US" sz="1200" dirty="0">
                <a:effectLst/>
                <a:latin typeface="Calibri" panose="020F0502020204030204" pitchFamily="34" charset="0"/>
                <a:ea typeface="Calibri" panose="020F0502020204030204" pitchFamily="34" charset="0"/>
                <a:cs typeface="Times New Roman" panose="02020603050405020304" pitchFamily="18" charset="0"/>
              </a:rPr>
              <a:t> healthcare system.</a:t>
            </a:r>
          </a:p>
          <a:p>
            <a:endParaRPr lang="en-US" dirty="0"/>
          </a:p>
        </p:txBody>
      </p:sp>
      <p:sp>
        <p:nvSpPr>
          <p:cNvPr id="4" name="Slide Number Placeholder 3"/>
          <p:cNvSpPr>
            <a:spLocks noGrp="1"/>
          </p:cNvSpPr>
          <p:nvPr>
            <p:ph type="sldNum" sz="quarter" idx="5"/>
          </p:nvPr>
        </p:nvSpPr>
        <p:spPr/>
        <p:txBody>
          <a:bodyPr/>
          <a:lstStyle/>
          <a:p>
            <a:fld id="{827EBCC3-E002-4D91-B238-A5E27A874071}" type="slidenum">
              <a:rPr lang="en-US" smtClean="0"/>
              <a:pPr/>
              <a:t>6</a:t>
            </a:fld>
            <a:endParaRPr lang="en-US"/>
          </a:p>
        </p:txBody>
      </p:sp>
    </p:spTree>
    <p:extLst>
      <p:ext uri="{BB962C8B-B14F-4D97-AF65-F5344CB8AC3E}">
        <p14:creationId xmlns:p14="http://schemas.microsoft.com/office/powerpoint/2010/main" xmlns="" val="1111259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diagram illustrates the lucrative partnership between the floor nurse and Virtual Nurse application in the concerted effort to provide superior patient-centric care. The Care Partner is depicted as a valuable collaborator that strengthens this nursing relationship and provides value to patients and colleagues.</a:t>
            </a:r>
          </a:p>
          <a:p>
            <a:pPr marL="342900" marR="0" lvl="0" indent="-342900">
              <a:lnSpc>
                <a:spcPct val="107000"/>
              </a:lnSpc>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Interdisciplinary team identifies patients pending discharge during rounds.</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Patient safety is assessed and confirmed.</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Nurse informs patient of impending discharge.</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Nurse obtains orders and clearances from physician(s).</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*Nurse compiles and prints out discharge packet containing discharge instructions, education materials, information related to medications.</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*Nurse performs patient education regarding care at home, new medications, expectations, follow up appointments, etc. (family/friends).</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Nurse assesses patient comprehension via teach-back method.</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Nurse performs medication reconciliation. </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Nurse communicates and collaborates with interdisciplinary team when unaddressed patient needs are identified (interpretation services, clinical pharmacist consultation, care coordination, etc.).</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Nurse ensures prescriptions have been electronically submitted to pharmacy and prints out hard copies when required (opioid prescriptions).</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Nurse arranges for appropriate patient transportation (care coordination, family, friends).</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Nurse delegates tasks to Care Partner (CP) to expedite process (vital signs recording, IV removal, assisting patient to get dressed and gather belongings, etc.).</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CP transports patient to exit in wheelchair.</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Patient receives an automated follow-up call approximately 24 h post discharge (in some instances, a staff nurse or representative from Care Transition may initiate follow up call).</a:t>
            </a:r>
          </a:p>
          <a:p>
            <a:endParaRPr lang="en-US" dirty="0"/>
          </a:p>
        </p:txBody>
      </p:sp>
      <p:sp>
        <p:nvSpPr>
          <p:cNvPr id="4" name="Slide Number Placeholder 3"/>
          <p:cNvSpPr>
            <a:spLocks noGrp="1"/>
          </p:cNvSpPr>
          <p:nvPr>
            <p:ph type="sldNum" sz="quarter" idx="5"/>
          </p:nvPr>
        </p:nvSpPr>
        <p:spPr/>
        <p:txBody>
          <a:bodyPr/>
          <a:lstStyle/>
          <a:p>
            <a:fld id="{827EBCC3-E002-4D91-B238-A5E27A874071}" type="slidenum">
              <a:rPr lang="en-US" smtClean="0"/>
              <a:pPr/>
              <a:t>7</a:t>
            </a:fld>
            <a:endParaRPr lang="en-US"/>
          </a:p>
        </p:txBody>
      </p:sp>
    </p:spTree>
    <p:extLst>
      <p:ext uri="{BB962C8B-B14F-4D97-AF65-F5344CB8AC3E}">
        <p14:creationId xmlns:p14="http://schemas.microsoft.com/office/powerpoint/2010/main" xmlns="" val="3670244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8017B1-E0B6-48F0-9AB4-CE673B36E455}" type="datetime1">
              <a:rPr lang="en-US" smtClean="0"/>
              <a:pPr/>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4FF6A-94EC-464A-9F9F-18E71E80A740}"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35385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DAD450-F3F7-46DE-ADF6-96C8D5400CB3}" type="datetime1">
              <a:rPr lang="en-US" smtClean="0"/>
              <a:pPr/>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4FF6A-94EC-464A-9F9F-18E71E80A740}" type="slidenum">
              <a:rPr lang="en-US" smtClean="0"/>
              <a:pPr/>
              <a:t>‹#›</a:t>
            </a:fld>
            <a:endParaRPr lang="en-US"/>
          </a:p>
        </p:txBody>
      </p:sp>
    </p:spTree>
    <p:extLst>
      <p:ext uri="{BB962C8B-B14F-4D97-AF65-F5344CB8AC3E}">
        <p14:creationId xmlns:p14="http://schemas.microsoft.com/office/powerpoint/2010/main" xmlns="" val="2725454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0F0E9F-5B10-42F6-B065-C541235E873F}" type="datetime1">
              <a:rPr lang="en-US" smtClean="0"/>
              <a:pPr/>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4FF6A-94EC-464A-9F9F-18E71E80A740}" type="slidenum">
              <a:rPr lang="en-US" smtClean="0"/>
              <a:pPr/>
              <a:t>‹#›</a:t>
            </a:fld>
            <a:endParaRPr lang="en-US"/>
          </a:p>
        </p:txBody>
      </p:sp>
    </p:spTree>
    <p:extLst>
      <p:ext uri="{BB962C8B-B14F-4D97-AF65-F5344CB8AC3E}">
        <p14:creationId xmlns:p14="http://schemas.microsoft.com/office/powerpoint/2010/main" xmlns="" val="3793699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E73241-D38B-44DE-9D96-6033AF1D2843}" type="datetime1">
              <a:rPr lang="en-US" smtClean="0"/>
              <a:pPr/>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4FF6A-94EC-464A-9F9F-18E71E80A740}" type="slidenum">
              <a:rPr lang="en-US" smtClean="0"/>
              <a:pPr/>
              <a:t>‹#›</a:t>
            </a:fld>
            <a:endParaRPr lang="en-US"/>
          </a:p>
        </p:txBody>
      </p:sp>
    </p:spTree>
    <p:extLst>
      <p:ext uri="{BB962C8B-B14F-4D97-AF65-F5344CB8AC3E}">
        <p14:creationId xmlns:p14="http://schemas.microsoft.com/office/powerpoint/2010/main" xmlns="" val="28536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EE2F26-8C66-4CE5-99D6-AB77BD92C89F}" type="datetime1">
              <a:rPr lang="en-US" smtClean="0"/>
              <a:pPr/>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4FF6A-94EC-464A-9F9F-18E71E80A740}"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88063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F50522-4F5D-4633-9553-1345793271E9}" type="datetime1">
              <a:rPr lang="en-US" smtClean="0"/>
              <a:pPr/>
              <a:t>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4FF6A-94EC-464A-9F9F-18E71E80A740}" type="slidenum">
              <a:rPr lang="en-US" smtClean="0"/>
              <a:pPr/>
              <a:t>‹#›</a:t>
            </a:fld>
            <a:endParaRPr lang="en-US"/>
          </a:p>
        </p:txBody>
      </p:sp>
    </p:spTree>
    <p:extLst>
      <p:ext uri="{BB962C8B-B14F-4D97-AF65-F5344CB8AC3E}">
        <p14:creationId xmlns:p14="http://schemas.microsoft.com/office/powerpoint/2010/main" xmlns="" val="1069879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69D256-F66A-4A21-8302-A90C9BDC3F12}" type="datetime1">
              <a:rPr lang="en-US" smtClean="0"/>
              <a:pPr/>
              <a:t>10/1/2022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44FF6A-94EC-464A-9F9F-18E71E80A740}" type="slidenum">
              <a:rPr lang="en-US" smtClean="0"/>
              <a:pPr/>
              <a:t>‹#›</a:t>
            </a:fld>
            <a:endParaRPr lang="en-US"/>
          </a:p>
        </p:txBody>
      </p:sp>
    </p:spTree>
    <p:extLst>
      <p:ext uri="{BB962C8B-B14F-4D97-AF65-F5344CB8AC3E}">
        <p14:creationId xmlns:p14="http://schemas.microsoft.com/office/powerpoint/2010/main" xmlns="" val="533858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43095B-448B-4F40-814A-9D7A85962D1E}" type="datetime1">
              <a:rPr lang="en-US" smtClean="0"/>
              <a:pPr/>
              <a:t>10/1/2022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44FF6A-94EC-464A-9F9F-18E71E80A740}" type="slidenum">
              <a:rPr lang="en-US" smtClean="0"/>
              <a:pPr/>
              <a:t>‹#›</a:t>
            </a:fld>
            <a:endParaRPr lang="en-US"/>
          </a:p>
        </p:txBody>
      </p:sp>
    </p:spTree>
    <p:extLst>
      <p:ext uri="{BB962C8B-B14F-4D97-AF65-F5344CB8AC3E}">
        <p14:creationId xmlns:p14="http://schemas.microsoft.com/office/powerpoint/2010/main" xmlns="" val="108063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B62C5AF-A2A4-4135-BE16-8019A490D9B0}" type="datetime1">
              <a:rPr lang="en-US" smtClean="0"/>
              <a:pPr/>
              <a:t>10/1/2022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B44FF6A-94EC-464A-9F9F-18E71E80A740}" type="slidenum">
              <a:rPr lang="en-US" smtClean="0"/>
              <a:pPr/>
              <a:t>‹#›</a:t>
            </a:fld>
            <a:endParaRPr lang="en-US"/>
          </a:p>
        </p:txBody>
      </p:sp>
    </p:spTree>
    <p:extLst>
      <p:ext uri="{BB962C8B-B14F-4D97-AF65-F5344CB8AC3E}">
        <p14:creationId xmlns:p14="http://schemas.microsoft.com/office/powerpoint/2010/main" xmlns="" val="979450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98BDC98-7C88-495D-A9CD-5BC812E0A870}" type="datetime1">
              <a:rPr lang="en-US" smtClean="0"/>
              <a:pPr/>
              <a:t>10/1/2022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B44FF6A-94EC-464A-9F9F-18E71E80A740}" type="slidenum">
              <a:rPr lang="en-US" smtClean="0"/>
              <a:pPr/>
              <a:t>‹#›</a:t>
            </a:fld>
            <a:endParaRPr lang="en-US"/>
          </a:p>
        </p:txBody>
      </p:sp>
    </p:spTree>
    <p:extLst>
      <p:ext uri="{BB962C8B-B14F-4D97-AF65-F5344CB8AC3E}">
        <p14:creationId xmlns:p14="http://schemas.microsoft.com/office/powerpoint/2010/main" xmlns="" val="741496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06AE3F-4255-4EE9-947E-6399DEFB11F5}" type="datetime1">
              <a:rPr lang="en-US" smtClean="0"/>
              <a:pPr/>
              <a:t>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4FF6A-94EC-464A-9F9F-18E71E80A740}" type="slidenum">
              <a:rPr lang="en-US" smtClean="0"/>
              <a:pPr/>
              <a:t>‹#›</a:t>
            </a:fld>
            <a:endParaRPr lang="en-US"/>
          </a:p>
        </p:txBody>
      </p:sp>
    </p:spTree>
    <p:extLst>
      <p:ext uri="{BB962C8B-B14F-4D97-AF65-F5344CB8AC3E}">
        <p14:creationId xmlns:p14="http://schemas.microsoft.com/office/powerpoint/2010/main" xmlns="" val="3261579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184CDE9-4906-4BBC-87C6-6D9CE3400019}" type="datetime1">
              <a:rPr lang="en-US" smtClean="0"/>
              <a:pPr/>
              <a:t>10/1/2022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B44FF6A-94EC-464A-9F9F-18E71E80A740}"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676280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6.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19.png"/><Relationship Id="rId3" Type="http://schemas.openxmlformats.org/officeDocument/2006/relationships/diagramLayout" Target="../diagrams/layout2.xml"/><Relationship Id="rId12" Type="http://schemas.openxmlformats.org/officeDocument/2006/relationships/image" Target="../media/image23.svg"/><Relationship Id="rId17" Type="http://schemas.microsoft.com/office/2007/relationships/diagramDrawing" Target="../diagrams/drawing2.xml"/><Relationship Id="rId2" Type="http://schemas.openxmlformats.org/officeDocument/2006/relationships/diagramData" Target="../diagrams/data2.xml"/><Relationship Id="rId16" Type="http://schemas.openxmlformats.org/officeDocument/2006/relationships/image" Target="../media/image27.sv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8.png"/><Relationship Id="rId5" Type="http://schemas.openxmlformats.org/officeDocument/2006/relationships/diagramColors" Target="../diagrams/colors2.xml"/><Relationship Id="rId15" Type="http://schemas.openxmlformats.org/officeDocument/2006/relationships/image" Target="../media/image20.png"/><Relationship Id="rId10" Type="http://schemas.openxmlformats.org/officeDocument/2006/relationships/image" Target="../media/image21.svg"/><Relationship Id="rId4" Type="http://schemas.openxmlformats.org/officeDocument/2006/relationships/diagramQuickStyle" Target="../diagrams/quickStyle2.xml"/><Relationship Id="rId9" Type="http://schemas.openxmlformats.org/officeDocument/2006/relationships/image" Target="../media/image17.png"/><Relationship Id="rId1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4" name="Rectangle 134">
            <a:extLst>
              <a:ext uri="{FF2B5EF4-FFF2-40B4-BE49-F238E27FC236}">
                <a16:creationId xmlns:a16="http://schemas.microsoft.com/office/drawing/2014/main" xmlns="" id="{BE268116-E2A7-4F98-8812-192B4975E4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F911D12-1F68-42F1-8F26-6FB379827A34}"/>
              </a:ext>
            </a:extLst>
          </p:cNvPr>
          <p:cNvSpPr>
            <a:spLocks noGrp="1"/>
          </p:cNvSpPr>
          <p:nvPr>
            <p:ph type="ctrTitle"/>
          </p:nvPr>
        </p:nvSpPr>
        <p:spPr>
          <a:xfrm>
            <a:off x="633999" y="4550229"/>
            <a:ext cx="10909073" cy="1057655"/>
          </a:xfrm>
        </p:spPr>
        <p:txBody>
          <a:bodyPr vert="horz" lIns="91440" tIns="45720" rIns="91440" bIns="45720" rtlCol="0" anchor="b">
            <a:normAutofit/>
          </a:bodyPr>
          <a:lstStyle/>
          <a:p>
            <a:r>
              <a:rPr lang="en-US" sz="3600" b="1" dirty="0"/>
              <a:t>Enhancing Patient Outcomes and Patient Journey – The Role of Virtual Healthcare Management</a:t>
            </a:r>
            <a:endParaRPr lang="en-US" sz="3300" b="1" dirty="0"/>
          </a:p>
        </p:txBody>
      </p:sp>
      <p:pic>
        <p:nvPicPr>
          <p:cNvPr id="6146" name="Picture 2">
            <a:extLst>
              <a:ext uri="{FF2B5EF4-FFF2-40B4-BE49-F238E27FC236}">
                <a16:creationId xmlns:a16="http://schemas.microsoft.com/office/drawing/2014/main" xmlns="" id="{A5B51010-2F94-4561-9F36-C1C8DC34BDD9}"/>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24149" r="-1" b="12077"/>
          <a:stretch/>
        </p:blipFill>
        <p:spPr bwMode="auto">
          <a:xfrm>
            <a:off x="635457" y="640080"/>
            <a:ext cx="10916463" cy="360273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155" name="Straight Connector 136">
            <a:extLst>
              <a:ext uri="{FF2B5EF4-FFF2-40B4-BE49-F238E27FC236}">
                <a16:creationId xmlns:a16="http://schemas.microsoft.com/office/drawing/2014/main" xmlns="" id="{73D8893D-DEBE-4F67-901F-166F75E9C6E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6156" name="Rectangle 138">
            <a:extLst>
              <a:ext uri="{FF2B5EF4-FFF2-40B4-BE49-F238E27FC236}">
                <a16:creationId xmlns:a16="http://schemas.microsoft.com/office/drawing/2014/main" xmlns="" id="{FBEFFA83-BC6D-4CD2-A2BA-98AD67423B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Rectangle 140">
            <a:extLst>
              <a:ext uri="{FF2B5EF4-FFF2-40B4-BE49-F238E27FC236}">
                <a16:creationId xmlns:a16="http://schemas.microsoft.com/office/drawing/2014/main" xmlns="" id="{AB5696BF-D495-4CAC-AA8A-4EBFF2C32A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a:extLst>
              <a:ext uri="{FF2B5EF4-FFF2-40B4-BE49-F238E27FC236}">
                <a16:creationId xmlns:a16="http://schemas.microsoft.com/office/drawing/2014/main" xmlns="" id="{552DB3BA-CB92-400B-8B1B-987A96572C8B}"/>
              </a:ext>
            </a:extLst>
          </p:cNvPr>
          <p:cNvSpPr txBox="1"/>
          <p:nvPr/>
        </p:nvSpPr>
        <p:spPr>
          <a:xfrm>
            <a:off x="8613216" y="5816539"/>
            <a:ext cx="2665794" cy="523220"/>
          </a:xfrm>
          <a:prstGeom prst="rect">
            <a:avLst/>
          </a:prstGeom>
          <a:noFill/>
        </p:spPr>
        <p:txBody>
          <a:bodyPr wrap="none" rtlCol="0">
            <a:spAutoFit/>
          </a:bodyPr>
          <a:lstStyle/>
          <a:p>
            <a:pPr>
              <a:spcAft>
                <a:spcPts val="600"/>
              </a:spcAft>
            </a:pPr>
            <a:r>
              <a:rPr lang="en-US" sz="2800" b="1" spc="-50" dirty="0">
                <a:solidFill>
                  <a:schemeClr val="tx1">
                    <a:lumMod val="85000"/>
                    <a:lumOff val="15000"/>
                  </a:schemeClr>
                </a:solidFill>
                <a:latin typeface="+mj-lt"/>
                <a:ea typeface="+mj-ea"/>
                <a:cs typeface="+mj-cs"/>
              </a:rPr>
              <a:t>Sweta Sneha, PhD</a:t>
            </a:r>
          </a:p>
        </p:txBody>
      </p:sp>
    </p:spTree>
    <p:extLst>
      <p:ext uri="{BB962C8B-B14F-4D97-AF65-F5344CB8AC3E}">
        <p14:creationId xmlns:p14="http://schemas.microsoft.com/office/powerpoint/2010/main" xmlns="" val="3426212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F2DA75-BF95-668B-E3A4-80E331DDB8AE}"/>
              </a:ext>
            </a:extLst>
          </p:cNvPr>
          <p:cNvSpPr>
            <a:spLocks noGrp="1"/>
          </p:cNvSpPr>
          <p:nvPr>
            <p:ph type="title"/>
          </p:nvPr>
        </p:nvSpPr>
        <p:spPr/>
        <p:txBody>
          <a:bodyPr/>
          <a:lstStyle/>
          <a:p>
            <a:r>
              <a:rPr lang="en-US" b="1" dirty="0"/>
              <a:t>The Perfect Storm</a:t>
            </a:r>
          </a:p>
        </p:txBody>
      </p:sp>
      <p:pic>
        <p:nvPicPr>
          <p:cNvPr id="6" name="Content Placeholder 5" descr="Lightning outline">
            <a:extLst>
              <a:ext uri="{FF2B5EF4-FFF2-40B4-BE49-F238E27FC236}">
                <a16:creationId xmlns:a16="http://schemas.microsoft.com/office/drawing/2014/main" xmlns="" id="{3A183424-7FBD-DCEF-2AF9-F134CB970780}"/>
              </a:ext>
            </a:extLst>
          </p:cNvPr>
          <p:cNvPicPr>
            <a:picLocks noGrp="1" noChangeAspect="1"/>
          </p:cNvPicPr>
          <p:nvPr>
            <p:ph idx="1"/>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395763" y="1547600"/>
            <a:ext cx="4352985" cy="4352985"/>
          </a:xfrm>
        </p:spPr>
      </p:pic>
      <p:sp>
        <p:nvSpPr>
          <p:cNvPr id="4" name="Slide Number Placeholder 3">
            <a:extLst>
              <a:ext uri="{FF2B5EF4-FFF2-40B4-BE49-F238E27FC236}">
                <a16:creationId xmlns:a16="http://schemas.microsoft.com/office/drawing/2014/main" xmlns="" id="{01602A01-3411-DF88-F79F-1BDCFA3B1105}"/>
              </a:ext>
            </a:extLst>
          </p:cNvPr>
          <p:cNvSpPr>
            <a:spLocks noGrp="1"/>
          </p:cNvSpPr>
          <p:nvPr>
            <p:ph type="sldNum" sz="quarter" idx="12"/>
          </p:nvPr>
        </p:nvSpPr>
        <p:spPr/>
        <p:txBody>
          <a:bodyPr/>
          <a:lstStyle/>
          <a:p>
            <a:fld id="{6B44FF6A-94EC-464A-9F9F-18E71E80A740}" type="slidenum">
              <a:rPr lang="en-US" smtClean="0"/>
              <a:pPr/>
              <a:t>2</a:t>
            </a:fld>
            <a:endParaRPr lang="en-US"/>
          </a:p>
        </p:txBody>
      </p:sp>
      <p:pic>
        <p:nvPicPr>
          <p:cNvPr id="8" name="Graphic 7" descr="Key outline">
            <a:extLst>
              <a:ext uri="{FF2B5EF4-FFF2-40B4-BE49-F238E27FC236}">
                <a16:creationId xmlns:a16="http://schemas.microsoft.com/office/drawing/2014/main" xmlns="" id="{6B1BB983-D72B-B98C-4DE7-74E34D84B767}"/>
              </a:ext>
            </a:extLst>
          </p:cNvPr>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1159235" y="2711335"/>
            <a:ext cx="1242988" cy="1242988"/>
          </a:xfrm>
          <a:prstGeom prst="rect">
            <a:avLst/>
          </a:prstGeom>
        </p:spPr>
      </p:pic>
      <p:pic>
        <p:nvPicPr>
          <p:cNvPr id="1026" name="Picture 2" descr="Why COVID-19 is more deadly in people with obesity—even if they're young |  Science | AAAS">
            <a:extLst>
              <a:ext uri="{FF2B5EF4-FFF2-40B4-BE49-F238E27FC236}">
                <a16:creationId xmlns:a16="http://schemas.microsoft.com/office/drawing/2014/main" xmlns="" id="{15DB3AEC-852D-9D2D-D58C-0354386FCCBE}"/>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234010" y="4095345"/>
            <a:ext cx="3752715" cy="211090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9" name="Picture 8">
            <a:extLst>
              <a:ext uri="{FF2B5EF4-FFF2-40B4-BE49-F238E27FC236}">
                <a16:creationId xmlns:a16="http://schemas.microsoft.com/office/drawing/2014/main" xmlns="" id="{BB639AE6-D3CD-4C9C-FEA4-D6A7DF640903}"/>
              </a:ext>
            </a:extLst>
          </p:cNvPr>
          <p:cNvPicPr>
            <a:picLocks noChangeAspect="1"/>
          </p:cNvPicPr>
          <p:nvPr/>
        </p:nvPicPr>
        <p:blipFill>
          <a:blip r:embed="rId7"/>
          <a:stretch>
            <a:fillRect/>
          </a:stretch>
        </p:blipFill>
        <p:spPr>
          <a:xfrm>
            <a:off x="4299626" y="4091031"/>
            <a:ext cx="3827829" cy="2151822"/>
          </a:xfrm>
          <a:prstGeom prst="rect">
            <a:avLst/>
          </a:prstGeom>
          <a:ln>
            <a:noFill/>
          </a:ln>
          <a:effectLst>
            <a:softEdge rad="112500"/>
          </a:effectLst>
        </p:spPr>
      </p:pic>
      <p:pic>
        <p:nvPicPr>
          <p:cNvPr id="10" name="Picture 9">
            <a:extLst>
              <a:ext uri="{FF2B5EF4-FFF2-40B4-BE49-F238E27FC236}">
                <a16:creationId xmlns:a16="http://schemas.microsoft.com/office/drawing/2014/main" xmlns="" id="{8212D9C7-7081-A226-0E86-2001EAF25A42}"/>
              </a:ext>
            </a:extLst>
          </p:cNvPr>
          <p:cNvPicPr>
            <a:picLocks noChangeAspect="1"/>
          </p:cNvPicPr>
          <p:nvPr/>
        </p:nvPicPr>
        <p:blipFill>
          <a:blip r:embed="rId8"/>
          <a:stretch>
            <a:fillRect/>
          </a:stretch>
        </p:blipFill>
        <p:spPr>
          <a:xfrm>
            <a:off x="5904690" y="1801942"/>
            <a:ext cx="4134567" cy="2325694"/>
          </a:xfrm>
          <a:prstGeom prst="rect">
            <a:avLst/>
          </a:prstGeom>
          <a:ln>
            <a:noFill/>
          </a:ln>
          <a:effectLst>
            <a:softEdge rad="112500"/>
          </a:effectLst>
        </p:spPr>
      </p:pic>
    </p:spTree>
    <p:extLst>
      <p:ext uri="{BB962C8B-B14F-4D97-AF65-F5344CB8AC3E}">
        <p14:creationId xmlns:p14="http://schemas.microsoft.com/office/powerpoint/2010/main" xmlns="" val="3310510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xmlns="" id="{BB2B8762-61F0-4F1B-9364-D633EE9D6A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59" name="Rectangle 2058">
            <a:extLst>
              <a:ext uri="{FF2B5EF4-FFF2-40B4-BE49-F238E27FC236}">
                <a16:creationId xmlns:a16="http://schemas.microsoft.com/office/drawing/2014/main" xmlns="" id="{E97675C8-1328-460C-9EBF-6B446B67EA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61" name="Straight Connector 2060">
            <a:extLst>
              <a:ext uri="{FF2B5EF4-FFF2-40B4-BE49-F238E27FC236}">
                <a16:creationId xmlns:a16="http://schemas.microsoft.com/office/drawing/2014/main" xmlns="" id="{514EE78B-AF71-4195-A01B-F1165D9233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63" name="Rectangle 2062">
            <a:extLst>
              <a:ext uri="{FF2B5EF4-FFF2-40B4-BE49-F238E27FC236}">
                <a16:creationId xmlns:a16="http://schemas.microsoft.com/office/drawing/2014/main" xmlns="" id="{2AD83CFE-1CA3-4832-A4B9-C48CD1347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Rectangle 2064">
            <a:extLst>
              <a:ext uri="{FF2B5EF4-FFF2-40B4-BE49-F238E27FC236}">
                <a16:creationId xmlns:a16="http://schemas.microsoft.com/office/drawing/2014/main" xmlns="" id="{BC98641C-7F74-435D-996F-A4387A3C3C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2282EFB0-D257-628A-A992-40F1EDD66744}"/>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3600" b="1" dirty="0">
                <a:solidFill>
                  <a:srgbClr val="FFFFFF"/>
                </a:solidFill>
              </a:rPr>
              <a:t>COVID-19 Impact on Telemedicine</a:t>
            </a:r>
          </a:p>
        </p:txBody>
      </p:sp>
      <p:sp>
        <p:nvSpPr>
          <p:cNvPr id="2067" name="Rectangle 2066">
            <a:extLst>
              <a:ext uri="{FF2B5EF4-FFF2-40B4-BE49-F238E27FC236}">
                <a16:creationId xmlns:a16="http://schemas.microsoft.com/office/drawing/2014/main" xmlns="" id="{F530C0F6-C8DF-4539-B30C-8105DB618C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9" name="Rectangle 2068">
            <a:extLst>
              <a:ext uri="{FF2B5EF4-FFF2-40B4-BE49-F238E27FC236}">
                <a16:creationId xmlns:a16="http://schemas.microsoft.com/office/drawing/2014/main" xmlns="" id="{BAE51241-AA8B-4B82-9C59-6738DB8567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xmlns="" id="{2A717775-C89A-F360-8291-A50C0B5E902D}"/>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6B44FF6A-94EC-464A-9F9F-18E71E80A740}" type="slidenum">
              <a:rPr lang="en-US" smtClean="0"/>
              <a:pPr>
                <a:spcAft>
                  <a:spcPts val="600"/>
                </a:spcAft>
              </a:pPr>
              <a:t>3</a:t>
            </a:fld>
            <a:endParaRPr lang="en-US"/>
          </a:p>
        </p:txBody>
      </p:sp>
      <p:pic>
        <p:nvPicPr>
          <p:cNvPr id="2054" name="Picture 6" descr="The figure shows the number of telehealth patient encounters reported by four telehealth providers that offer services in all states and the percentage change in telehealth encounters and emergency department (ED) visits from 2019 to 2020.">
            <a:extLst>
              <a:ext uri="{FF2B5EF4-FFF2-40B4-BE49-F238E27FC236}">
                <a16:creationId xmlns:a16="http://schemas.microsoft.com/office/drawing/2014/main" xmlns="" id="{61A4A263-05A4-2F0A-1BA4-ABDAB1671C43}"/>
              </a:ext>
            </a:extLst>
          </p:cNvPr>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77820" y="875329"/>
            <a:ext cx="6136758" cy="3249471"/>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a16="http://schemas.microsoft.com/office/drawing/2014/main" xmlns="" id="{52083465-1BDB-65B4-9DCB-D110E4E881EF}"/>
              </a:ext>
            </a:extLst>
          </p:cNvPr>
          <p:cNvSpPr txBox="1"/>
          <p:nvPr/>
        </p:nvSpPr>
        <p:spPr>
          <a:xfrm>
            <a:off x="0" y="4183152"/>
            <a:ext cx="6018180" cy="923330"/>
          </a:xfrm>
          <a:prstGeom prst="rect">
            <a:avLst/>
          </a:prstGeom>
          <a:noFill/>
        </p:spPr>
        <p:txBody>
          <a:bodyPr wrap="square" rtlCol="0">
            <a:spAutoFit/>
          </a:bodyPr>
          <a:lstStyle/>
          <a:p>
            <a:r>
              <a:rPr lang="en-US" sz="1000" b="1" dirty="0"/>
              <a:t>Figure 1: </a:t>
            </a:r>
            <a:r>
              <a:rPr lang="en-US" sz="1000" b="1" i="0" dirty="0">
                <a:solidFill>
                  <a:srgbClr val="222222"/>
                </a:solidFill>
                <a:effectLst/>
              </a:rPr>
              <a:t>Number of telehealth patient encounters reported by four telehealth providers that offer services in all states and percentage change in telehealth encounters and emergency department (ED) visits — United States, January 1–March 30, 2019 (comparison period) and January 1–March 28, 2020 (early pandemic period)*</a:t>
            </a:r>
            <a:endParaRPr lang="en-US" sz="1000" b="0" i="0" dirty="0">
              <a:solidFill>
                <a:srgbClr val="222222"/>
              </a:solidFill>
              <a:effectLst/>
            </a:endParaRPr>
          </a:p>
          <a:p>
            <a:endParaRPr lang="en-US" sz="1400" dirty="0"/>
          </a:p>
        </p:txBody>
      </p:sp>
      <p:pic>
        <p:nvPicPr>
          <p:cNvPr id="2056" name="Picture 8" descr="Figure thumbnail gr1">
            <a:extLst>
              <a:ext uri="{FF2B5EF4-FFF2-40B4-BE49-F238E27FC236}">
                <a16:creationId xmlns:a16="http://schemas.microsoft.com/office/drawing/2014/main" xmlns="" id="{08BB7EF6-C5D2-D1F6-56CC-55B6239271C3}"/>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12379" y="843522"/>
            <a:ext cx="5666425" cy="3250692"/>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7" name="TextBox 6">
            <a:extLst>
              <a:ext uri="{FF2B5EF4-FFF2-40B4-BE49-F238E27FC236}">
                <a16:creationId xmlns:a16="http://schemas.microsoft.com/office/drawing/2014/main" xmlns="" id="{9A53158C-F70C-A285-83F6-A3B8953205C1}"/>
              </a:ext>
            </a:extLst>
          </p:cNvPr>
          <p:cNvSpPr txBox="1"/>
          <p:nvPr/>
        </p:nvSpPr>
        <p:spPr>
          <a:xfrm>
            <a:off x="6596743" y="4162674"/>
            <a:ext cx="5862685" cy="400110"/>
          </a:xfrm>
          <a:prstGeom prst="rect">
            <a:avLst/>
          </a:prstGeom>
          <a:noFill/>
        </p:spPr>
        <p:txBody>
          <a:bodyPr wrap="square" rtlCol="0">
            <a:spAutoFit/>
          </a:bodyPr>
          <a:lstStyle/>
          <a:p>
            <a:r>
              <a:rPr lang="en-US" sz="1000" b="1" i="0" dirty="0">
                <a:solidFill>
                  <a:srgbClr val="505050"/>
                </a:solidFill>
                <a:effectLst/>
              </a:rPr>
              <a:t>Figure 2: Telehealth claims (as a percentage of all claims) in the United States from 2019-2021. </a:t>
            </a:r>
            <a:r>
              <a:rPr lang="en-US" sz="1000" b="1" i="1" dirty="0">
                <a:solidFill>
                  <a:srgbClr val="505050"/>
                </a:solidFill>
                <a:effectLst/>
              </a:rPr>
              <a:t>Data from</a:t>
            </a:r>
            <a:r>
              <a:rPr lang="en-US" sz="1000" b="1" i="0" dirty="0">
                <a:solidFill>
                  <a:srgbClr val="505050"/>
                </a:solidFill>
                <a:effectLst/>
              </a:rPr>
              <a:t> </a:t>
            </a:r>
            <a:r>
              <a:rPr lang="en-US" sz="1000" b="1" i="0" dirty="0" err="1">
                <a:solidFill>
                  <a:srgbClr val="505050"/>
                </a:solidFill>
                <a:effectLst/>
              </a:rPr>
              <a:t>FAIRHealth</a:t>
            </a:r>
            <a:r>
              <a:rPr lang="en-US" sz="1000" b="1" i="0" dirty="0">
                <a:solidFill>
                  <a:srgbClr val="505050"/>
                </a:solidFill>
                <a:effectLst/>
              </a:rPr>
              <a:t> Monthly Telehealth Regional Tracker.</a:t>
            </a:r>
            <a:endParaRPr lang="en-US" sz="1000" b="1" dirty="0"/>
          </a:p>
        </p:txBody>
      </p:sp>
    </p:spTree>
    <p:extLst>
      <p:ext uri="{BB962C8B-B14F-4D97-AF65-F5344CB8AC3E}">
        <p14:creationId xmlns:p14="http://schemas.microsoft.com/office/powerpoint/2010/main" xmlns="" val="3307222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E4490D0-3672-446A-AC12-B4830333BD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xmlns="" id="{39CB82C2-DF65-4EC1-8280-F201D50F5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xmlns="" id="{7E1D4427-852B-4B37-8E76-0E9F1810BA2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xmlns="" id="{FA4CD5CB-D209-4D70-8CA4-629731C592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DADCA6F-407D-D892-6244-5EAC20CD9733}"/>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600" b="1" dirty="0">
                <a:solidFill>
                  <a:schemeClr val="tx1">
                    <a:lumMod val="85000"/>
                    <a:lumOff val="15000"/>
                  </a:schemeClr>
                </a:solidFill>
              </a:rPr>
              <a:t>Quadruple 	Aim</a:t>
            </a:r>
          </a:p>
        </p:txBody>
      </p:sp>
      <p:pic>
        <p:nvPicPr>
          <p:cNvPr id="5" name="Content Placeholder 4">
            <a:extLst>
              <a:ext uri="{FF2B5EF4-FFF2-40B4-BE49-F238E27FC236}">
                <a16:creationId xmlns:a16="http://schemas.microsoft.com/office/drawing/2014/main" xmlns="" id="{D98461A7-EBBD-4B47-784A-D747F730CEF9}"/>
              </a:ext>
            </a:extLst>
          </p:cNvPr>
          <p:cNvPicPr>
            <a:picLocks noGrp="1" noChangeAspect="1"/>
          </p:cNvPicPr>
          <p:nvPr>
            <p:ph idx="1"/>
          </p:nvPr>
        </p:nvPicPr>
        <p:blipFill>
          <a:blip r:embed="rId2"/>
          <a:stretch>
            <a:fillRect/>
          </a:stretch>
        </p:blipFill>
        <p:spPr>
          <a:xfrm>
            <a:off x="633999" y="955250"/>
            <a:ext cx="6912217" cy="4423818"/>
          </a:xfrm>
          <a:prstGeom prst="rect">
            <a:avLst/>
          </a:prstGeom>
        </p:spPr>
      </p:pic>
      <p:cxnSp>
        <p:nvCxnSpPr>
          <p:cNvPr id="18" name="Straight Connector 17">
            <a:extLst>
              <a:ext uri="{FF2B5EF4-FFF2-40B4-BE49-F238E27FC236}">
                <a16:creationId xmlns:a16="http://schemas.microsoft.com/office/drawing/2014/main" xmlns="" id="{5C6A2BAE-B461-4B55-8E1F-0722ABDD139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B4C27B90-DF2B-4D00-BA07-18ED774CD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xmlns="" id="{593ACC25-C262-417A-8AA9-0641C772BD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xmlns="" id="{62A0F13E-5766-54B6-0C09-B498DF69EFBB}"/>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6B44FF6A-94EC-464A-9F9F-18E71E80A740}" type="slidenum">
              <a:rPr lang="en-US" smtClean="0"/>
              <a:pPr defTabSz="914400">
                <a:spcAft>
                  <a:spcPts val="600"/>
                </a:spcAft>
              </a:pPr>
              <a:t>4</a:t>
            </a:fld>
            <a:endParaRPr lang="en-US"/>
          </a:p>
        </p:txBody>
      </p:sp>
      <p:sp>
        <p:nvSpPr>
          <p:cNvPr id="6" name="TextBox 5">
            <a:extLst>
              <a:ext uri="{FF2B5EF4-FFF2-40B4-BE49-F238E27FC236}">
                <a16:creationId xmlns:a16="http://schemas.microsoft.com/office/drawing/2014/main" xmlns="" id="{558DBAD1-7F66-ADBB-0100-B03FD52674F1}"/>
              </a:ext>
            </a:extLst>
          </p:cNvPr>
          <p:cNvSpPr txBox="1"/>
          <p:nvPr/>
        </p:nvSpPr>
        <p:spPr>
          <a:xfrm>
            <a:off x="631142" y="5479788"/>
            <a:ext cx="3458965" cy="307777"/>
          </a:xfrm>
          <a:prstGeom prst="rect">
            <a:avLst/>
          </a:prstGeom>
          <a:noFill/>
        </p:spPr>
        <p:txBody>
          <a:bodyPr wrap="square" rtlCol="0">
            <a:spAutoFit/>
          </a:bodyPr>
          <a:lstStyle/>
          <a:p>
            <a:r>
              <a:rPr lang="en-US" sz="1400" dirty="0"/>
              <a:t>Figure 3: Strategiesforqualitycare.com</a:t>
            </a:r>
          </a:p>
        </p:txBody>
      </p:sp>
    </p:spTree>
    <p:extLst>
      <p:ext uri="{BB962C8B-B14F-4D97-AF65-F5344CB8AC3E}">
        <p14:creationId xmlns:p14="http://schemas.microsoft.com/office/powerpoint/2010/main" xmlns="" val="2385230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990D0034-F768-41E7-85D4-F38C4DE857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cxnSp>
        <p:nvCxnSpPr>
          <p:cNvPr id="137" name="Straight Connector 136">
            <a:extLst>
              <a:ext uri="{FF2B5EF4-FFF2-40B4-BE49-F238E27FC236}">
                <a16:creationId xmlns:a16="http://schemas.microsoft.com/office/drawing/2014/main" xmlns="" id="{5A0A5CF6-407C-4691-8122-49DF69D0020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90927" y="2633962"/>
            <a:ext cx="27432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xmlns="" id="{DD33BA35-3D98-45B2-9EE0-0CAD454DDF7E}"/>
              </a:ext>
            </a:extLst>
          </p:cNvPr>
          <p:cNvSpPr>
            <a:spLocks noGrp="1"/>
          </p:cNvSpPr>
          <p:nvPr>
            <p:ph type="sldNum" sz="quarter" idx="12"/>
          </p:nvPr>
        </p:nvSpPr>
        <p:spPr>
          <a:xfrm>
            <a:off x="10609742" y="6459785"/>
            <a:ext cx="602741" cy="365125"/>
          </a:xfrm>
        </p:spPr>
        <p:txBody>
          <a:bodyPr>
            <a:normAutofit/>
          </a:bodyPr>
          <a:lstStyle/>
          <a:p>
            <a:pPr>
              <a:spcAft>
                <a:spcPts val="600"/>
              </a:spcAft>
            </a:pPr>
            <a:fld id="{6B44FF6A-94EC-464A-9F9F-18E71E80A740}" type="slidenum">
              <a:rPr lang="en-US" smtClean="0"/>
              <a:pPr>
                <a:spcAft>
                  <a:spcPts val="600"/>
                </a:spcAft>
              </a:pPr>
              <a:t>5</a:t>
            </a:fld>
            <a:endParaRPr lang="en-US"/>
          </a:p>
        </p:txBody>
      </p:sp>
      <p:sp>
        <p:nvSpPr>
          <p:cNvPr id="4" name="TextBox 3">
            <a:extLst>
              <a:ext uri="{FF2B5EF4-FFF2-40B4-BE49-F238E27FC236}">
                <a16:creationId xmlns:a16="http://schemas.microsoft.com/office/drawing/2014/main" xmlns="" id="{A43F137A-305D-4A5C-986E-0E17AA940209}"/>
              </a:ext>
            </a:extLst>
          </p:cNvPr>
          <p:cNvSpPr txBox="1"/>
          <p:nvPr/>
        </p:nvSpPr>
        <p:spPr>
          <a:xfrm>
            <a:off x="4075043" y="6662056"/>
            <a:ext cx="8111272" cy="195943"/>
          </a:xfrm>
          <a:prstGeom prst="rect">
            <a:avLst/>
          </a:prstGeom>
          <a:solidFill>
            <a:srgbClr val="000000">
              <a:alpha val="50000"/>
            </a:srgbClr>
          </a:solidFill>
          <a:ln>
            <a:noFill/>
          </a:ln>
        </p:spPr>
        <p:txBody>
          <a:bodyPr wrap="square" rtlCol="0">
            <a:noAutofit/>
          </a:bodyPr>
          <a:lstStyle/>
          <a:p>
            <a:pPr algn="ctr">
              <a:spcAft>
                <a:spcPts val="600"/>
              </a:spcAft>
            </a:pPr>
            <a:r>
              <a:rPr lang="en-US" sz="800" dirty="0">
                <a:solidFill>
                  <a:srgbClr val="FFFFFF"/>
                </a:solidFill>
              </a:rPr>
              <a:t>Image obtained from: https://hellohealth.com/blog/why-so-much-emphasis-on-interoperability/</a:t>
            </a:r>
          </a:p>
        </p:txBody>
      </p:sp>
      <p:pic>
        <p:nvPicPr>
          <p:cNvPr id="6" name="Picture 2" descr="Patient Engagement Strategies for Post-Discharge Follow-Up Care">
            <a:extLst>
              <a:ext uri="{FF2B5EF4-FFF2-40B4-BE49-F238E27FC236}">
                <a16:creationId xmlns:a16="http://schemas.microsoft.com/office/drawing/2014/main" xmlns="" id="{D69F710D-DC48-44F5-9B9F-3F3E01D3EAD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 y="1200150"/>
            <a:ext cx="12115801" cy="565785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itle 6"/>
          <p:cNvSpPr>
            <a:spLocks noGrp="1"/>
          </p:cNvSpPr>
          <p:nvPr>
            <p:ph type="title"/>
          </p:nvPr>
        </p:nvSpPr>
        <p:spPr>
          <a:xfrm>
            <a:off x="1154083" y="-185081"/>
            <a:ext cx="10058400" cy="908982"/>
          </a:xfrm>
        </p:spPr>
        <p:txBody>
          <a:bodyPr/>
          <a:lstStyle/>
          <a:p>
            <a:r>
              <a:rPr lang="en-US" b="1" dirty="0"/>
              <a:t>Patient Journey – Discharge </a:t>
            </a:r>
            <a:r>
              <a:rPr lang="en-US" b="1" dirty="0" err="1"/>
              <a:t>Blackhole</a:t>
            </a:r>
            <a:endParaRPr lang="en-US" b="1" dirty="0"/>
          </a:p>
        </p:txBody>
      </p:sp>
    </p:spTree>
    <p:extLst>
      <p:ext uri="{BB962C8B-B14F-4D97-AF65-F5344CB8AC3E}">
        <p14:creationId xmlns:p14="http://schemas.microsoft.com/office/powerpoint/2010/main" xmlns="" val="1895508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D77643DB-F8C6-470F-AF6E-1A545EF20FEF}"/>
              </a:ext>
            </a:extLst>
          </p:cNvPr>
          <p:cNvSpPr>
            <a:spLocks noGrp="1"/>
          </p:cNvSpPr>
          <p:nvPr>
            <p:ph type="sldNum" sz="quarter" idx="12"/>
          </p:nvPr>
        </p:nvSpPr>
        <p:spPr/>
        <p:txBody>
          <a:bodyPr/>
          <a:lstStyle/>
          <a:p>
            <a:fld id="{6B44FF6A-94EC-464A-9F9F-18E71E80A740}" type="slidenum">
              <a:rPr lang="en-US" smtClean="0"/>
              <a:pPr/>
              <a:t>6</a:t>
            </a:fld>
            <a:endParaRPr lang="en-US"/>
          </a:p>
        </p:txBody>
      </p:sp>
      <p:pic>
        <p:nvPicPr>
          <p:cNvPr id="2050" name="Picture 2" descr="Virtual Nursing Mini-Fair today at 11:30 a.m. | Henry Ford College">
            <a:extLst>
              <a:ext uri="{FF2B5EF4-FFF2-40B4-BE49-F238E27FC236}">
                <a16:creationId xmlns:a16="http://schemas.microsoft.com/office/drawing/2014/main" xmlns="" id="{6D677A39-A54E-44D5-831B-5F5D17C54483}"/>
              </a:ext>
            </a:extLst>
          </p:cNvPr>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4102100" y="0"/>
            <a:ext cx="8089900" cy="685800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2" name="Content Placeholder 4">
            <a:extLst>
              <a:ext uri="{FF2B5EF4-FFF2-40B4-BE49-F238E27FC236}">
                <a16:creationId xmlns:a16="http://schemas.microsoft.com/office/drawing/2014/main" xmlns="" id="{E24220AE-5DD8-4141-9B01-F21C11149550}"/>
              </a:ext>
            </a:extLst>
          </p:cNvPr>
          <p:cNvGraphicFramePr>
            <a:graphicFrameLocks/>
          </p:cNvGraphicFramePr>
          <p:nvPr>
            <p:extLst>
              <p:ext uri="{D42A27DB-BD31-4B8C-83A1-F6EECF244321}">
                <p14:modId xmlns:p14="http://schemas.microsoft.com/office/powerpoint/2010/main" xmlns="" val="177941262"/>
              </p:ext>
            </p:extLst>
          </p:nvPr>
        </p:nvGraphicFramePr>
        <p:xfrm>
          <a:off x="-44450" y="-631832"/>
          <a:ext cx="5022850" cy="73310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956070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xmlns="" id="{4E4490D0-3672-446A-AC12-B4830333BD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12">
            <a:extLst>
              <a:ext uri="{FF2B5EF4-FFF2-40B4-BE49-F238E27FC236}">
                <a16:creationId xmlns:a16="http://schemas.microsoft.com/office/drawing/2014/main" xmlns="" id="{39CB82C2-DF65-4EC1-8280-F201D50F5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xmlns="" id="{7E1D4427-852B-4B37-8E76-0E9F1810BA2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xmlns="" id="{FA4CD5CB-D209-4D70-8CA4-629731C592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E1C1AE2-2A88-41A4-AF8B-777D6A01A1CB}"/>
              </a:ext>
            </a:extLst>
          </p:cNvPr>
          <p:cNvSpPr>
            <a:spLocks noGrp="1"/>
          </p:cNvSpPr>
          <p:nvPr>
            <p:ph type="title"/>
          </p:nvPr>
        </p:nvSpPr>
        <p:spPr>
          <a:xfrm>
            <a:off x="544392" y="211421"/>
            <a:ext cx="11202052" cy="685051"/>
          </a:xfrm>
        </p:spPr>
        <p:txBody>
          <a:bodyPr vert="horz" lIns="91440" tIns="45720" rIns="91440" bIns="45720" rtlCol="0" anchor="b">
            <a:normAutofit fontScale="90000"/>
          </a:bodyPr>
          <a:lstStyle/>
          <a:p>
            <a:r>
              <a:rPr lang="en-US" sz="2400" dirty="0">
                <a:solidFill>
                  <a:schemeClr val="tx1">
                    <a:lumMod val="85000"/>
                    <a:lumOff val="15000"/>
                  </a:schemeClr>
                </a:solidFill>
              </a:rPr>
              <a:t>“</a:t>
            </a:r>
            <a:r>
              <a:rPr lang="en-US" sz="2400" b="1" dirty="0">
                <a:solidFill>
                  <a:schemeClr val="tx1">
                    <a:lumMod val="85000"/>
                    <a:lumOff val="15000"/>
                  </a:schemeClr>
                </a:solidFill>
              </a:rPr>
              <a:t>The patient resides at the center of the discharge process and is an active participant in discharge”</a:t>
            </a:r>
          </a:p>
        </p:txBody>
      </p:sp>
      <p:pic>
        <p:nvPicPr>
          <p:cNvPr id="6" name="Content Placeholder 5">
            <a:extLst>
              <a:ext uri="{FF2B5EF4-FFF2-40B4-BE49-F238E27FC236}">
                <a16:creationId xmlns:a16="http://schemas.microsoft.com/office/drawing/2014/main" xmlns="" id="{36125056-4B12-49AC-8B46-250EF3E36633}"/>
              </a:ext>
            </a:extLst>
          </p:cNvPr>
          <p:cNvPicPr>
            <a:picLocks noGrp="1" noChangeAspect="1"/>
          </p:cNvPicPr>
          <p:nvPr>
            <p:ph idx="1"/>
          </p:nvPr>
        </p:nvPicPr>
        <p:blipFill>
          <a:blip r:embed="rId3"/>
          <a:stretch>
            <a:fillRect/>
          </a:stretch>
        </p:blipFill>
        <p:spPr>
          <a:xfrm>
            <a:off x="775282" y="1377529"/>
            <a:ext cx="6505974" cy="4554181"/>
          </a:xfrm>
          <a:prstGeom prst="rect">
            <a:avLst/>
          </a:prstGeom>
        </p:spPr>
      </p:pic>
      <p:cxnSp>
        <p:nvCxnSpPr>
          <p:cNvPr id="19" name="Straight Connector 18">
            <a:extLst>
              <a:ext uri="{FF2B5EF4-FFF2-40B4-BE49-F238E27FC236}">
                <a16:creationId xmlns:a16="http://schemas.microsoft.com/office/drawing/2014/main" xmlns="" id="{5C6A2BAE-B461-4B55-8E1F-0722ABDD139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xmlns="" id="{B4C27B90-DF2B-4D00-BA07-18ED774CD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xmlns="" id="{593ACC25-C262-417A-8AA9-0641C772BD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xmlns="" id="{5BD880BA-6095-416B-ADBB-EFB78348C898}"/>
              </a:ext>
            </a:extLst>
          </p:cNvPr>
          <p:cNvSpPr>
            <a:spLocks noGrp="1"/>
          </p:cNvSpPr>
          <p:nvPr>
            <p:ph type="sldNum" sz="quarter" idx="12"/>
          </p:nvPr>
        </p:nvSpPr>
        <p:spPr>
          <a:xfrm>
            <a:off x="9903973" y="6553485"/>
            <a:ext cx="1312025" cy="365125"/>
          </a:xfrm>
        </p:spPr>
        <p:txBody>
          <a:bodyPr vert="horz" lIns="91440" tIns="45720" rIns="91440" bIns="45720" rtlCol="0" anchor="ctr">
            <a:normAutofit/>
          </a:bodyPr>
          <a:lstStyle/>
          <a:p>
            <a:pPr defTabSz="914400">
              <a:spcAft>
                <a:spcPts val="600"/>
              </a:spcAft>
            </a:pPr>
            <a:fld id="{6B44FF6A-94EC-464A-9F9F-18E71E80A740}" type="slidenum">
              <a:rPr lang="en-US" smtClean="0">
                <a:solidFill>
                  <a:srgbClr val="FFFFFF"/>
                </a:solidFill>
              </a:rPr>
              <a:pPr defTabSz="914400">
                <a:spcAft>
                  <a:spcPts val="600"/>
                </a:spcAft>
              </a:pPr>
              <a:t>7</a:t>
            </a:fld>
            <a:endParaRPr lang="en-US">
              <a:solidFill>
                <a:srgbClr val="FFFFFF"/>
              </a:solidFill>
            </a:endParaRPr>
          </a:p>
        </p:txBody>
      </p:sp>
      <p:sp>
        <p:nvSpPr>
          <p:cNvPr id="26" name="Flowchart: Sequential Access Storage 25">
            <a:extLst>
              <a:ext uri="{FF2B5EF4-FFF2-40B4-BE49-F238E27FC236}">
                <a16:creationId xmlns:a16="http://schemas.microsoft.com/office/drawing/2014/main" xmlns="" id="{425CF4D1-D16F-480E-A060-16FF27746578}"/>
              </a:ext>
            </a:extLst>
          </p:cNvPr>
          <p:cNvSpPr/>
          <p:nvPr/>
        </p:nvSpPr>
        <p:spPr>
          <a:xfrm>
            <a:off x="2120901" y="3721104"/>
            <a:ext cx="6505974" cy="2247892"/>
          </a:xfrm>
          <a:prstGeom prst="flowChartMagneticTap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pic>
        <p:nvPicPr>
          <p:cNvPr id="3074" name="Picture 2" descr="PC Icon Graphic by nurfajrialdi95 · Creative Fabrica">
            <a:extLst>
              <a:ext uri="{FF2B5EF4-FFF2-40B4-BE49-F238E27FC236}">
                <a16:creationId xmlns:a16="http://schemas.microsoft.com/office/drawing/2014/main" xmlns="" id="{903641BD-B1B9-4F6E-BE40-0C4E678190CB}"/>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146930" y="4219532"/>
            <a:ext cx="3119867" cy="207959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a:extLst>
              <a:ext uri="{FF2B5EF4-FFF2-40B4-BE49-F238E27FC236}">
                <a16:creationId xmlns:a16="http://schemas.microsoft.com/office/drawing/2014/main" xmlns="" id="{F5829898-9688-41AD-B636-E43BC113A5A4}"/>
              </a:ext>
            </a:extLst>
          </p:cNvPr>
          <p:cNvPicPr>
            <a:picLocks noChangeAspect="1"/>
          </p:cNvPicPr>
          <p:nvPr/>
        </p:nvPicPr>
        <p:blipFill>
          <a:blip r:embed="rId5"/>
          <a:stretch>
            <a:fillRect/>
          </a:stretch>
        </p:blipFill>
        <p:spPr>
          <a:xfrm>
            <a:off x="8227069" y="1477951"/>
            <a:ext cx="2817796" cy="2765028"/>
          </a:xfrm>
          <a:prstGeom prst="rect">
            <a:avLst/>
          </a:prstGeom>
        </p:spPr>
      </p:pic>
    </p:spTree>
    <p:extLst>
      <p:ext uri="{BB962C8B-B14F-4D97-AF65-F5344CB8AC3E}">
        <p14:creationId xmlns:p14="http://schemas.microsoft.com/office/powerpoint/2010/main" xmlns="" val="50619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9B09BE-CA82-7DCE-B3EA-705F487A44F7}"/>
              </a:ext>
            </a:extLst>
          </p:cNvPr>
          <p:cNvSpPr>
            <a:spLocks noGrp="1"/>
          </p:cNvSpPr>
          <p:nvPr>
            <p:ph type="title"/>
          </p:nvPr>
        </p:nvSpPr>
        <p:spPr/>
        <p:txBody>
          <a:bodyPr/>
          <a:lstStyle/>
          <a:p>
            <a:r>
              <a:rPr lang="en-US" b="1" dirty="0"/>
              <a:t>Conclusion</a:t>
            </a:r>
          </a:p>
        </p:txBody>
      </p:sp>
      <p:sp>
        <p:nvSpPr>
          <p:cNvPr id="4" name="Slide Number Placeholder 3">
            <a:extLst>
              <a:ext uri="{FF2B5EF4-FFF2-40B4-BE49-F238E27FC236}">
                <a16:creationId xmlns:a16="http://schemas.microsoft.com/office/drawing/2014/main" xmlns="" id="{6D66E151-6186-5102-2168-4894D3EB1462}"/>
              </a:ext>
            </a:extLst>
          </p:cNvPr>
          <p:cNvSpPr>
            <a:spLocks noGrp="1"/>
          </p:cNvSpPr>
          <p:nvPr>
            <p:ph type="sldNum" sz="quarter" idx="12"/>
          </p:nvPr>
        </p:nvSpPr>
        <p:spPr/>
        <p:txBody>
          <a:bodyPr/>
          <a:lstStyle/>
          <a:p>
            <a:fld id="{6B44FF6A-94EC-464A-9F9F-18E71E80A740}" type="slidenum">
              <a:rPr lang="en-US" smtClean="0"/>
              <a:pPr/>
              <a:t>8</a:t>
            </a:fld>
            <a:endParaRPr lang="en-US"/>
          </a:p>
        </p:txBody>
      </p:sp>
      <p:graphicFrame>
        <p:nvGraphicFramePr>
          <p:cNvPr id="8" name="Content Placeholder 7">
            <a:extLst>
              <a:ext uri="{FF2B5EF4-FFF2-40B4-BE49-F238E27FC236}">
                <a16:creationId xmlns:a16="http://schemas.microsoft.com/office/drawing/2014/main" xmlns="" id="{48DFBA31-4633-29C3-AFB6-00697FF7423A}"/>
              </a:ext>
            </a:extLst>
          </p:cNvPr>
          <p:cNvGraphicFramePr>
            <a:graphicFrameLocks noGrp="1"/>
          </p:cNvGraphicFramePr>
          <p:nvPr>
            <p:ph idx="1"/>
            <p:extLst>
              <p:ext uri="{D42A27DB-BD31-4B8C-83A1-F6EECF244321}">
                <p14:modId xmlns:p14="http://schemas.microsoft.com/office/powerpoint/2010/main" xmlns="" val="8962987"/>
              </p:ext>
            </p:extLst>
          </p:nvPr>
        </p:nvGraphicFramePr>
        <p:xfrm>
          <a:off x="1066799" y="1825676"/>
          <a:ext cx="10344539" cy="4397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Graphic 10" descr="Universal access with solid fill">
            <a:extLst>
              <a:ext uri="{FF2B5EF4-FFF2-40B4-BE49-F238E27FC236}">
                <a16:creationId xmlns:a16="http://schemas.microsoft.com/office/drawing/2014/main" xmlns="" id="{BCDD57EC-654F-5E53-C17A-6C1166088024}"/>
              </a:ext>
            </a:extLst>
          </p:cNvPr>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p:blipFill>
        <p:spPr>
          <a:xfrm>
            <a:off x="3569212" y="1922562"/>
            <a:ext cx="1170561" cy="1170561"/>
          </a:xfrm>
          <a:prstGeom prst="rect">
            <a:avLst/>
          </a:prstGeom>
        </p:spPr>
      </p:pic>
      <p:pic>
        <p:nvPicPr>
          <p:cNvPr id="15" name="Graphic 14" descr="Money outline">
            <a:extLst>
              <a:ext uri="{FF2B5EF4-FFF2-40B4-BE49-F238E27FC236}">
                <a16:creationId xmlns:a16="http://schemas.microsoft.com/office/drawing/2014/main" xmlns="" id="{96DFD1BF-0481-2045-982C-2A0C23B3BB5E}"/>
              </a:ext>
            </a:extLst>
          </p:cNvPr>
          <p:cNvPicPr>
            <a:picLocks noChangeAspect="1"/>
          </p:cNvPicPr>
          <p:nvPr/>
        </p:nvPicPr>
        <p:blipFill>
          <a:blip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p:blipFill>
        <p:spPr>
          <a:xfrm>
            <a:off x="7868842" y="1922562"/>
            <a:ext cx="1027400" cy="1027400"/>
          </a:xfrm>
          <a:prstGeom prst="rect">
            <a:avLst/>
          </a:prstGeom>
        </p:spPr>
      </p:pic>
      <p:pic>
        <p:nvPicPr>
          <p:cNvPr id="19" name="Graphic 18" descr="Upward trend with solid fill">
            <a:extLst>
              <a:ext uri="{FF2B5EF4-FFF2-40B4-BE49-F238E27FC236}">
                <a16:creationId xmlns:a16="http://schemas.microsoft.com/office/drawing/2014/main" xmlns="" id="{56E782B4-8422-0733-907C-38831E92B1BA}"/>
              </a:ext>
            </a:extLst>
          </p:cNvPr>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tretch>
            <a:fillRect/>
          </a:stretch>
        </p:blipFill>
        <p:spPr>
          <a:xfrm>
            <a:off x="7776052" y="5072705"/>
            <a:ext cx="914400" cy="914400"/>
          </a:xfrm>
          <a:prstGeom prst="rect">
            <a:avLst/>
          </a:prstGeom>
        </p:spPr>
      </p:pic>
      <p:pic>
        <p:nvPicPr>
          <p:cNvPr id="21" name="Graphic 20" descr="Business Growth with solid fill">
            <a:extLst>
              <a:ext uri="{FF2B5EF4-FFF2-40B4-BE49-F238E27FC236}">
                <a16:creationId xmlns:a16="http://schemas.microsoft.com/office/drawing/2014/main" xmlns="" id="{28F05FC2-259C-7DF8-7B0A-6EA7E90654D8}"/>
              </a:ext>
            </a:extLst>
          </p:cNvPr>
          <p:cNvPicPr>
            <a:picLocks noChangeAspect="1"/>
          </p:cNvPicPr>
          <p:nvPr/>
        </p:nvPicPr>
        <p:blipFill>
          <a:blip r:embed="rId13">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tretch>
            <a:fillRect/>
          </a:stretch>
        </p:blipFill>
        <p:spPr>
          <a:xfrm>
            <a:off x="3654720" y="5072705"/>
            <a:ext cx="999543" cy="999543"/>
          </a:xfrm>
          <a:prstGeom prst="rect">
            <a:avLst/>
          </a:prstGeom>
        </p:spPr>
      </p:pic>
      <p:pic>
        <p:nvPicPr>
          <p:cNvPr id="26" name="Graphic 25" descr="Laptop with solid fill">
            <a:extLst>
              <a:ext uri="{FF2B5EF4-FFF2-40B4-BE49-F238E27FC236}">
                <a16:creationId xmlns:a16="http://schemas.microsoft.com/office/drawing/2014/main" xmlns="" id="{5146FAE1-C5CA-81A5-1CCD-946992B7B81D}"/>
              </a:ext>
            </a:extLst>
          </p:cNvPr>
          <p:cNvPicPr>
            <a:picLocks noChangeAspect="1"/>
          </p:cNvPicPr>
          <p:nvPr/>
        </p:nvPicPr>
        <p:blipFill>
          <a:blip r:embed="rId15" cstate="print">
            <a:extLst>
              <a:ext uri="{28A0092B-C50C-407E-A947-70E740481C1C}">
                <a14:useLocalDpi xmlns:a14="http://schemas.microsoft.com/office/drawing/2010/main" xmlns="" val="0"/>
              </a:ext>
              <a:ext uri="{96DAC541-7B7A-43D3-8B79-37D633B846F1}">
                <asvg:svgBlip xmlns:asvg="http://schemas.microsoft.com/office/drawing/2016/SVG/main" xmlns="" r:embed="rId16"/>
              </a:ext>
            </a:extLst>
          </a:blip>
          <a:stretch>
            <a:fillRect/>
          </a:stretch>
        </p:blipFill>
        <p:spPr>
          <a:xfrm>
            <a:off x="6030675" y="3806890"/>
            <a:ext cx="398603" cy="398603"/>
          </a:xfrm>
          <a:prstGeom prst="rect">
            <a:avLst/>
          </a:prstGeom>
        </p:spPr>
      </p:pic>
    </p:spTree>
    <p:extLst>
      <p:ext uri="{BB962C8B-B14F-4D97-AF65-F5344CB8AC3E}">
        <p14:creationId xmlns:p14="http://schemas.microsoft.com/office/powerpoint/2010/main" xmlns="" val="1197641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990D0034-F768-41E7-85D4-F38C4DE857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445C4E9-859D-41C3-BE4E-208C1142266D}"/>
              </a:ext>
            </a:extLst>
          </p:cNvPr>
          <p:cNvSpPr>
            <a:spLocks noGrp="1"/>
          </p:cNvSpPr>
          <p:nvPr>
            <p:ph type="title"/>
          </p:nvPr>
        </p:nvSpPr>
        <p:spPr>
          <a:xfrm>
            <a:off x="477078" y="516835"/>
            <a:ext cx="3100136" cy="1115115"/>
          </a:xfrm>
        </p:spPr>
        <p:txBody>
          <a:bodyPr>
            <a:normAutofit/>
          </a:bodyPr>
          <a:lstStyle/>
          <a:p>
            <a:r>
              <a:rPr lang="en-US" sz="3600" b="1" dirty="0"/>
              <a:t>Thank you!! </a:t>
            </a:r>
            <a:br>
              <a:rPr lang="en-US" sz="3600" b="1" dirty="0"/>
            </a:br>
            <a:r>
              <a:rPr lang="en-US" sz="3600" b="1" dirty="0"/>
              <a:t>Questions??</a:t>
            </a:r>
          </a:p>
        </p:txBody>
      </p:sp>
      <p:cxnSp>
        <p:nvCxnSpPr>
          <p:cNvPr id="73" name="Straight Connector 72">
            <a:extLst>
              <a:ext uri="{FF2B5EF4-FFF2-40B4-BE49-F238E27FC236}">
                <a16:creationId xmlns:a16="http://schemas.microsoft.com/office/drawing/2014/main" xmlns="" id="{5A0A5CF6-407C-4691-8122-49DF69D0020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90927" y="2633962"/>
            <a:ext cx="27432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0B156913-FB88-4222-8BCE-DD9440CC0453}"/>
              </a:ext>
            </a:extLst>
          </p:cNvPr>
          <p:cNvSpPr>
            <a:spLocks noGrp="1"/>
          </p:cNvSpPr>
          <p:nvPr>
            <p:ph idx="1"/>
          </p:nvPr>
        </p:nvSpPr>
        <p:spPr>
          <a:xfrm>
            <a:off x="492371" y="2736574"/>
            <a:ext cx="3084844" cy="3366047"/>
          </a:xfrm>
        </p:spPr>
        <p:txBody>
          <a:bodyPr>
            <a:normAutofit/>
          </a:bodyPr>
          <a:lstStyle/>
          <a:p>
            <a:endParaRPr lang="en-US" sz="1600" dirty="0">
              <a:solidFill>
                <a:schemeClr val="tx1">
                  <a:lumMod val="85000"/>
                  <a:lumOff val="15000"/>
                </a:schemeClr>
              </a:solidFill>
            </a:endParaRPr>
          </a:p>
          <a:p>
            <a:endParaRPr lang="en-US" sz="1500" dirty="0"/>
          </a:p>
        </p:txBody>
      </p:sp>
      <p:pic>
        <p:nvPicPr>
          <p:cNvPr id="7170" name="Picture 2" descr="Asking Questions in Portuguese | Practice Portuguese">
            <a:extLst>
              <a:ext uri="{FF2B5EF4-FFF2-40B4-BE49-F238E27FC236}">
                <a16:creationId xmlns:a16="http://schemas.microsoft.com/office/drawing/2014/main" xmlns="" id="{4C635E9A-53C9-42F8-AFDE-10EA47CD2AEB}"/>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1879" r="9172" b="-1"/>
          <a:stretch/>
        </p:blipFill>
        <p:spPr bwMode="auto">
          <a:xfrm>
            <a:off x="5048249" y="10"/>
            <a:ext cx="7132607" cy="685799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a:extLst>
              <a:ext uri="{FF2B5EF4-FFF2-40B4-BE49-F238E27FC236}">
                <a16:creationId xmlns:a16="http://schemas.microsoft.com/office/drawing/2014/main" xmlns="" id="{82F648AF-04D1-4047-B9E5-790AD3A0E1D8}"/>
              </a:ext>
            </a:extLst>
          </p:cNvPr>
          <p:cNvSpPr>
            <a:spLocks noGrp="1"/>
          </p:cNvSpPr>
          <p:nvPr>
            <p:ph type="sldNum" sz="quarter" idx="12"/>
          </p:nvPr>
        </p:nvSpPr>
        <p:spPr>
          <a:xfrm>
            <a:off x="10609742" y="6459785"/>
            <a:ext cx="602741" cy="365125"/>
          </a:xfrm>
        </p:spPr>
        <p:txBody>
          <a:bodyPr>
            <a:normAutofit/>
          </a:bodyPr>
          <a:lstStyle/>
          <a:p>
            <a:pPr>
              <a:spcAft>
                <a:spcPts val="600"/>
              </a:spcAft>
            </a:pPr>
            <a:fld id="{6B44FF6A-94EC-464A-9F9F-18E71E80A740}" type="slidenum">
              <a:rPr lang="en-US" smtClean="0"/>
              <a:pPr>
                <a:spcAft>
                  <a:spcPts val="600"/>
                </a:spcAft>
              </a:pPr>
              <a:t>9</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47650" y="4488432"/>
            <a:ext cx="4143993" cy="2090415"/>
          </a:xfrm>
          <a:prstGeom prst="rect">
            <a:avLst/>
          </a:prstGeom>
        </p:spPr>
      </p:pic>
    </p:spTree>
    <p:extLst>
      <p:ext uri="{BB962C8B-B14F-4D97-AF65-F5344CB8AC3E}">
        <p14:creationId xmlns:p14="http://schemas.microsoft.com/office/powerpoint/2010/main" xmlns="" val="2302281037"/>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20C669038AC14782E6E1DB1AC3F72A" ma:contentTypeVersion="16" ma:contentTypeDescription="Create a new document." ma:contentTypeScope="" ma:versionID="7fcdda31672dbc8a10207fe89eea26ec">
  <xsd:schema xmlns:xsd="http://www.w3.org/2001/XMLSchema" xmlns:xs="http://www.w3.org/2001/XMLSchema" xmlns:p="http://schemas.microsoft.com/office/2006/metadata/properties" xmlns:ns1="http://schemas.microsoft.com/sharepoint/v3" xmlns:ns3="1b88942e-2676-43d8-8ed9-83a17f84fdb8" xmlns:ns4="bef28536-bd5b-4803-98b8-f9c58a28cb43" targetNamespace="http://schemas.microsoft.com/office/2006/metadata/properties" ma:root="true" ma:fieldsID="2289bc40e386f541ec8dd37aca1537b6" ns1:_="" ns3:_="" ns4:_="">
    <xsd:import namespace="http://schemas.microsoft.com/sharepoint/v3"/>
    <xsd:import namespace="1b88942e-2676-43d8-8ed9-83a17f84fdb8"/>
    <xsd:import namespace="bef28536-bd5b-4803-98b8-f9c58a28cb4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1:_ip_UnifiedCompliancePolicyProperties" minOccurs="0"/>
                <xsd:element ref="ns1:_ip_UnifiedCompliancePolicyUIAction"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88942e-2676-43d8-8ed9-83a17f84fdb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f28536-bd5b-4803-98b8-f9c58a28cb4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9A04637-B1B9-4C1B-AFDE-0A33D445B5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b88942e-2676-43d8-8ed9-83a17f84fdb8"/>
    <ds:schemaRef ds:uri="bef28536-bd5b-4803-98b8-f9c58a28cb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4DEB28-21BB-4917-B2F5-EAA13D896C68}">
  <ds:schemaRefs>
    <ds:schemaRef ds:uri="http://schemas.microsoft.com/sharepoint/v3/contenttype/forms"/>
  </ds:schemaRefs>
</ds:datastoreItem>
</file>

<file path=customXml/itemProps3.xml><?xml version="1.0" encoding="utf-8"?>
<ds:datastoreItem xmlns:ds="http://schemas.openxmlformats.org/officeDocument/2006/customXml" ds:itemID="{78410916-8673-42C0-9CD6-B6A1C9F10340}">
  <ds:schemaRefs>
    <ds:schemaRef ds:uri="http://schemas.microsoft.com/office/2006/metadata/properties"/>
    <ds:schemaRef ds:uri="http://www.w3.org/XML/1998/namespace"/>
    <ds:schemaRef ds:uri="bef28536-bd5b-4803-98b8-f9c58a28cb43"/>
    <ds:schemaRef ds:uri="http://schemas.microsoft.com/office/2006/documentManagement/types"/>
    <ds:schemaRef ds:uri="http://schemas.microsoft.com/office/infopath/2007/PartnerControls"/>
    <ds:schemaRef ds:uri="1b88942e-2676-43d8-8ed9-83a17f84fdb8"/>
    <ds:schemaRef ds:uri="http://purl.org/dc/terms/"/>
    <ds:schemaRef ds:uri="http://schemas.openxmlformats.org/package/2006/metadata/core-properties"/>
    <ds:schemaRef ds:uri="http://schemas.microsoft.com/sharepoint/v3"/>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6300</TotalTime>
  <Words>733</Words>
  <Application>Microsoft Office PowerPoint</Application>
  <PresentationFormat>Custom</PresentationFormat>
  <Paragraphs>67</Paragraphs>
  <Slides>9</Slides>
  <Notes>5</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Retrospect</vt:lpstr>
      <vt:lpstr>Enhancing Patient Outcomes and Patient Journey – The Role of Virtual Healthcare Management</vt:lpstr>
      <vt:lpstr>The Perfect Storm</vt:lpstr>
      <vt:lpstr>COVID-19 Impact on Telemedicine</vt:lpstr>
      <vt:lpstr>Quadruple  Aim</vt:lpstr>
      <vt:lpstr>Patient Journey – Discharge Blackhole</vt:lpstr>
      <vt:lpstr>Slide 6</vt:lpstr>
      <vt:lpstr>“The patient resides at the center of the discharge process and is an active participant in discharge”</vt:lpstr>
      <vt:lpstr>Conclusion</vt:lpstr>
      <vt:lpstr>Thank you!!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tech to health: Using open data to maximize public health interventions – A systematic review</dc:title>
  <dc:creator>Brandon Kenemer</dc:creator>
  <cp:lastModifiedBy>Tory</cp:lastModifiedBy>
  <cp:revision>12</cp:revision>
  <dcterms:created xsi:type="dcterms:W3CDTF">2020-12-08T20:56:49Z</dcterms:created>
  <dcterms:modified xsi:type="dcterms:W3CDTF">2022-10-01T15:18:29Z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0x0101009F20C669038AC14782E6E1DB1AC3F72A</vt:lpwstr>
  </property>
</Properties>
</file>