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g"/>
  <Default Extension="png" ContentType="image/png"/>
  <Default Extension="bmp" ContentType="image/bmp"/>
  <Default Extension="gif" ContentType="image/gif"/>
  <Default Extension="tif" ContentType="image/tif"/>
  <Default Extension="pdf" ContentType="application/pdf"/>
  <Default Extension="mov" ContentType="application/movie"/>
  <Default Extension="vml" ContentType="application/vnd.openxmlformats-officedocument.vmlDrawing"/>
  <Default Extension="xlsx" ContentType="application/vnd.openxmlformats-officedocument.spreadsheetml.sheet"/>
  <Override PartName="/docProps/core.xml" ContentType="application/vnd.openxmlformats-package.core-properties+xml"/>
  <Override PartName="/docProps/app.xml" ContentType="application/vnd.openxmlformats-officedocument.extended-properties+xml"/>
  <Override PartName="/ppt/presentation.xml" ContentType="application/vnd.openxmlformats-officedocument.presentationml.presentation.main+xml"/>
  <Override PartName="/ppt/presProps.xml" ContentType="application/vnd.openxmlformats-officedocument.presentationml.presProps+xml"/>
  <Override PartName="/ppt/viewProps.xml" ContentType="application/vnd.openxmlformats-officedocument.presentationml.viewProps+xml"/>
  <Override PartName="/ppt/commentAuthors.xml" ContentType="application/vnd.openxmlformats-officedocument.presentationml.commentAuthors+xml"/>
  <Override PartName="/ppt/tableStyles.xml" ContentType="application/vnd.openxmlformats-officedocument.presentationml.tableStyles+xml"/>
  <Override PartName="/ppt/slideMasters/slideMaster1.xml" ContentType="application/vnd.openxmlformats-officedocument.presentationml.slideMaster+xml"/>
  <Override PartName="/ppt/theme/theme1.xml" ContentType="application/vnd.openxmlformats-officedocument.theme+xml"/>
  <Override PartName="/ppt/notesMasters/notesMaster1.xml" ContentType="application/vnd.openxmlformats-officedocument.presentationml.notes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media/image1.jpeg" ContentType="image/jpeg"/>
  <Override PartName="/ppt/media/image2.jpeg" ContentType="image/jpeg"/>
  <Override PartName="/ppt/media/image3.jpeg" ContentType="image/jpeg"/>
  <Override PartName="/ppt/media/image4.jpeg" ContentType="image/jpeg"/>
  <Override PartName="/ppt/media/image5.jpeg" ContentType="image/jpeg"/>
  <Override PartName="/ppt/media/image6.jpeg" ContentType="image/jpeg"/>
  <Override PartName="/ppt/media/image7.jpeg" ContentType="image/jpeg"/>
</Types>
</file>

<file path=_rels/.rels><?xml version="1.0" encoding="UTF-8"?>
<Relationships xmlns="http://schemas.openxmlformats.org/package/2006/relationships"><Relationship Id="rId1" Type="http://schemas.openxmlformats.org/package/2006/relationships/metadata/core-properties" Target="docProps/core.xml"/><Relationship Id="rId2" Type="http://schemas.openxmlformats.org/officeDocument/2006/relationships/extended-properties" Target="docProps/app.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ldMasterIdLst>
    <p:sldMasterId id="2147483648" r:id="rId5"/>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1pPr>
    <a:lvl2pPr marL="0" marR="0" indent="228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file>

<file path=ppt/presProps.xml><?xml version="1.0" encoding="utf-8"?>
<p:presentation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showPr loop="0"/>
</p:presentationPr>
</file>

<file path=ppt/tableStyles.xml><?xml version="1.0" encoding="utf-8"?>
<a:tblStyleLst xmlns:a="http://schemas.openxmlformats.org/drawingml/2006/main" xmlns:r="http://schemas.openxmlformats.org/officeDocument/2006/relationships" def="{5940675A-B579-460E-94D1-54222C63F5DA}">
  <a:tblStyle styleId="{4C3C2611-4C71-4FC5-86AE-919BDF0F9419}" styleName="">
    <a:tblBg/>
    <a:wholeTbl>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b="def" i="def"/>
      <a:tcStyle>
        <a:tcBdr/>
        <a:fill>
          <a:solidFill>
            <a:srgbClr val="E3E5E8"/>
          </a:solidFill>
        </a:fill>
      </a:tcStyle>
    </a:band2H>
    <a:firstCol>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Helvetica Neue"/>
          <a:ea typeface="Helvetica Neue"/>
          <a:cs typeface="Helvetica Neue"/>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Helvetica Neue"/>
          <a:ea typeface="Helvetica Neue"/>
          <a:cs typeface="Helvetica Neue"/>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Helvetica Neue"/>
          <a:ea typeface="Helvetica Neue"/>
          <a:cs typeface="Helvetica Neue"/>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b="def" i="def"/>
      <a:tcStyle>
        <a:tcBdr/>
        <a:fill>
          <a:solidFill>
            <a:srgbClr val="E1E0DA"/>
          </a:solidFill>
        </a:fill>
      </a:tcStyle>
    </a:band2H>
    <a:firstCol>
      <a:tcTxStyle b="off"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Helvetica Neue"/>
          <a:ea typeface="Helvetica Neue"/>
          <a:cs typeface="Helvetica Neue"/>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ff"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Helvetica Neue Light"/>
          <a:ea typeface="Helvetica Neue Light"/>
          <a:cs typeface="Helvetica Neue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b="def" i="def"/>
      <a:tcStyle>
        <a:tcBdr/>
        <a:fill>
          <a:solidFill>
            <a:srgbClr val="EDEADD"/>
          </a:solidFill>
        </a:fill>
      </a:tcStyle>
    </a:band2H>
    <a:firstCol>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ff"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Helvetica Neue"/>
          <a:ea typeface="Helvetica Neue"/>
          <a:cs typeface="Helvetica Neue"/>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b="def" i="def"/>
      <a:tcStyle>
        <a:tcBdr/>
        <a:fill>
          <a:solidFill>
            <a:srgbClr val="DADBDA"/>
          </a:solidFill>
        </a:fill>
      </a:tcStyle>
    </a:band2H>
    <a:firstCol>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Helvetica Neue"/>
          <a:ea typeface="Helvetica Neue"/>
          <a:cs typeface="Helvetica Neue"/>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Helvetica Neue"/>
          <a:ea typeface="Helvetica Neue"/>
          <a:cs typeface="Helvetica Neue"/>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b="def" i="def"/>
      <a:tcStyle>
        <a:tcBdr/>
        <a:fill>
          <a:solidFill>
            <a:srgbClr val="9A9AA5"/>
          </a:solidFill>
        </a:fill>
      </a:tcStyle>
    </a:band2H>
    <a:firstCol>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Helvetica Neue"/>
          <a:ea typeface="Helvetica Neue"/>
          <a:cs typeface="Helvetica Neue"/>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b="def" i="def"/>
      <a:tcStyle>
        <a:tcBdr/>
        <a:fill>
          <a:solidFill>
            <a:srgbClr val="EDEEEE"/>
          </a:solidFill>
        </a:fill>
      </a:tcStyle>
    </a:band2H>
    <a:firstCol>
      <a:tcTxStyle b="on" i="off">
        <a:font>
          <a:latin typeface="Helvetica Neue"/>
          <a:ea typeface="Helvetica Neue"/>
          <a:cs typeface="Helvetica Neue"/>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Helvetica Neue"/>
          <a:ea typeface="Helvetica Neue"/>
          <a:cs typeface="Helvetica Neue"/>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Comments="1"/>
</file>

<file path=ppt/_rels/presentation.xml.rels><?xml version="1.0" encoding="UTF-8"?>
<Relationships xmlns="http://schemas.openxmlformats.org/package/2006/relationships"><Relationship Id="rId1" Type="http://schemas.openxmlformats.org/officeDocument/2006/relationships/presProps" Target="presProps.xml"/><Relationship Id="rId2" Type="http://schemas.openxmlformats.org/officeDocument/2006/relationships/viewProps" Target="viewProps.xml"/><Relationship Id="rId3" Type="http://schemas.openxmlformats.org/officeDocument/2006/relationships/commentAuthors" Target="commentAuthors.xml"/><Relationship Id="rId4" Type="http://schemas.openxmlformats.org/officeDocument/2006/relationships/tableStyles" Target="tableStyles.xml"/><Relationship Id="rId5" Type="http://schemas.openxmlformats.org/officeDocument/2006/relationships/slideMaster" Target="slideMasters/slideMaster1.xml"/><Relationship Id="rId6" Type="http://schemas.openxmlformats.org/officeDocument/2006/relationships/theme" Target="theme/theme1.xml"/><Relationship Id="rId7" Type="http://schemas.openxmlformats.org/officeDocument/2006/relationships/notesMaster" Target="notesMasters/notesMaster1.xml"/><Relationship Id="rId8" Type="http://schemas.openxmlformats.org/officeDocument/2006/relationships/slide" Target="slides/slide1.xml"/><Relationship Id="rId9" Type="http://schemas.openxmlformats.org/officeDocument/2006/relationships/slide" Target="slides/slide2.xml"/><Relationship Id="rId10" Type="http://schemas.openxmlformats.org/officeDocument/2006/relationships/slide" Target="slides/slide3.xml"/><Relationship Id="rId11" Type="http://schemas.openxmlformats.org/officeDocument/2006/relationships/slide" Target="slides/slide4.xml"/><Relationship Id="rId12" Type="http://schemas.openxmlformats.org/officeDocument/2006/relationships/slide" Target="slides/slide5.xml"/><Relationship Id="rId13" Type="http://schemas.openxmlformats.org/officeDocument/2006/relationships/slide" Target="slides/slide6.xml"/><Relationship Id="rId14" Type="http://schemas.openxmlformats.org/officeDocument/2006/relationships/slide" Target="slides/slide7.xml"/><Relationship Id="rId15" Type="http://schemas.openxmlformats.org/officeDocument/2006/relationships/slide" Target="slides/slide8.xml"/><Relationship Id="rId16" Type="http://schemas.openxmlformats.org/officeDocument/2006/relationships/slide" Target="slides/slide9.xml"/><Relationship Id="rId17" Type="http://schemas.openxmlformats.org/officeDocument/2006/relationships/slide" Target="slides/slide10.xml"/><Relationship Id="rId18" Type="http://schemas.openxmlformats.org/officeDocument/2006/relationships/slide" Target="slides/slide11.xml"/><Relationship Id="rId19" Type="http://schemas.openxmlformats.org/officeDocument/2006/relationships/slide" Target="slides/slide12.xml"/><Relationship Id="rId20" Type="http://schemas.openxmlformats.org/officeDocument/2006/relationships/slide" Target="slides/slide13.xml"/><Relationship Id="rId21" Type="http://schemas.openxmlformats.org/officeDocument/2006/relationships/slide" Target="slides/slide14.xml"/><Relationship Id="rId22" Type="http://schemas.openxmlformats.org/officeDocument/2006/relationships/slide" Target="slides/slide15.xml"/><Relationship Id="rId23" Type="http://schemas.openxmlformats.org/officeDocument/2006/relationships/slide" Target="slides/slide16.xml"/><Relationship Id="rId24" Type="http://schemas.openxmlformats.org/officeDocument/2006/relationships/slide" Target="slides/slide17.xml"/><Relationship Id="rId25" Type="http://schemas.openxmlformats.org/officeDocument/2006/relationships/slide" Target="slides/slide18.xml"/><Relationship Id="rId26" Type="http://schemas.openxmlformats.org/officeDocument/2006/relationships/slide" Target="slides/slide19.xml"/><Relationship Id="rId27" Type="http://schemas.openxmlformats.org/officeDocument/2006/relationships/slide" Target="slides/slide20.xml"/><Relationship Id="rId28" Type="http://schemas.openxmlformats.org/officeDocument/2006/relationships/slide" Target="slides/slide21.xml"/><Relationship Id="rId29" Type="http://schemas.openxmlformats.org/officeDocument/2006/relationships/slide" Target="slides/slide22.xml"/><Relationship Id="rId30" Type="http://schemas.openxmlformats.org/officeDocument/2006/relationships/slide" Target="slides/slide23.xml"/><Relationship Id="rId31" Type="http://schemas.openxmlformats.org/officeDocument/2006/relationships/slide" Target="slides/slide24.xml"/><Relationship Id="rId32" Type="http://schemas.openxmlformats.org/officeDocument/2006/relationships/slide" Target="slides/slide25.xml"/><Relationship Id="rId33" Type="http://schemas.openxmlformats.org/officeDocument/2006/relationships/slide" Target="slides/slide26.xml"/><Relationship Id="rId34" Type="http://schemas.openxmlformats.org/officeDocument/2006/relationships/slide" Target="slides/slide27.xml"/><Relationship Id="rId35" Type="http://schemas.openxmlformats.org/officeDocument/2006/relationships/slide" Target="slides/slide28.xml"/><Relationship Id="rId36" Type="http://schemas.openxmlformats.org/officeDocument/2006/relationships/slide" Target="slides/slide29.xml"/><Relationship Id="rId37" Type="http://schemas.openxmlformats.org/officeDocument/2006/relationships/slide" Target="slides/slide30.xml"/><Relationship Id="rId38" Type="http://schemas.openxmlformats.org/officeDocument/2006/relationships/slide" Target="slides/slide31.xml"/><Relationship Id="rId39" Type="http://schemas.openxmlformats.org/officeDocument/2006/relationships/slide" Target="slides/slide32.xml"/><Relationship Id="rId40" Type="http://schemas.openxmlformats.org/officeDocument/2006/relationships/slide" Target="slides/slide33.xml"/><Relationship Id="rId41" Type="http://schemas.openxmlformats.org/officeDocument/2006/relationships/slide" Target="slides/slide34.xml"/><Relationship Id="rId42" Type="http://schemas.openxmlformats.org/officeDocument/2006/relationships/slide" Target="slides/slide35.xml"/><Relationship Id="rId43" Type="http://schemas.openxmlformats.org/officeDocument/2006/relationships/slide" Target="slides/slide36.xml"/><Relationship Id="rId44" Type="http://schemas.openxmlformats.org/officeDocument/2006/relationships/slide" Target="slides/slide37.xml"/></Relationships>

</file>

<file path=ppt/notesMasters/_rels/notesMaster1.xml.rels><?xml version="1.0" encoding="UTF-8"?>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spTree>
      <p:nvGrpSpPr>
        <p:cNvPr id="1" name=""/>
        <p:cNvGrpSpPr/>
        <p:nvPr/>
      </p:nvGrpSpPr>
      <p:grpSpPr>
        <a:xfrm>
          <a:off x="0" y="0"/>
          <a:ext cx="0" cy="0"/>
          <a:chOff x="0" y="0"/>
          <a:chExt cx="0" cy="0"/>
        </a:xfrm>
      </p:grpSpPr>
      <p:sp>
        <p:nvSpPr>
          <p:cNvPr id="194" name="Shape 194"/>
          <p:cNvSpPr/>
          <p:nvPr>
            <p:ph type="sldImg"/>
          </p:nvPr>
        </p:nvSpPr>
        <p:spPr>
          <a:xfrm>
            <a:off x="1143000" y="685800"/>
            <a:ext cx="4572000" cy="3429000"/>
          </a:xfrm>
          <a:prstGeom prst="rect">
            <a:avLst/>
          </a:prstGeom>
        </p:spPr>
        <p:txBody>
          <a:bodyPr/>
          <a:lstStyle/>
          <a:p>
            <a:pPr/>
          </a:p>
        </p:txBody>
      </p:sp>
      <p:sp>
        <p:nvSpPr>
          <p:cNvPr id="195" name="Shape 195"/>
          <p:cNvSpPr/>
          <p:nvPr>
            <p:ph type="body" sz="quarter" idx="1"/>
          </p:nvPr>
        </p:nvSpPr>
        <p:spPr>
          <a:xfrm>
            <a:off x="914400" y="4343400"/>
            <a:ext cx="5029200" cy="4114800"/>
          </a:xfrm>
          <a:prstGeom prst="rect">
            <a:avLst/>
          </a:prstGeom>
        </p:spPr>
        <p:txBody>
          <a:bodyPr/>
          <a:lstStyle/>
          <a:p>
            <a:p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slideLayouts/_rels/slideLayout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itle" showMasterSp="1" showMasterPhAnim="1">
  <p:cSld name="Title &amp; Subtitle">
    <p:spTree>
      <p:nvGrpSpPr>
        <p:cNvPr id="1" name=""/>
        <p:cNvGrpSpPr/>
        <p:nvPr/>
      </p:nvGrpSpPr>
      <p:grpSpPr>
        <a:xfrm>
          <a:off x="0" y="0"/>
          <a:ext cx="0" cy="0"/>
          <a:chOff x="0" y="0"/>
          <a:chExt cx="0" cy="0"/>
        </a:xfrm>
      </p:grpSpPr>
      <p:sp>
        <p:nvSpPr>
          <p:cNvPr id="11" name="Title Text"/>
          <p:cNvSpPr txBox="1"/>
          <p:nvPr>
            <p:ph type="title"/>
          </p:nvPr>
        </p:nvSpPr>
        <p:spPr>
          <a:xfrm>
            <a:off x="1270000" y="1638300"/>
            <a:ext cx="10464800" cy="3302000"/>
          </a:xfrm>
          <a:prstGeom prst="rect">
            <a:avLst/>
          </a:prstGeom>
        </p:spPr>
        <p:txBody>
          <a:bodyPr anchor="b"/>
          <a:lstStyle/>
          <a:p>
            <a:pPr/>
            <a:r>
              <a:t>Title Text</a:t>
            </a:r>
          </a:p>
        </p:txBody>
      </p:sp>
      <p:sp>
        <p:nvSpPr>
          <p:cNvPr id="12" name="Body Level One…"/>
          <p:cNvSpPr txBox="1"/>
          <p:nvPr>
            <p:ph type="body" sz="quarter" idx="1"/>
          </p:nvPr>
        </p:nvSpPr>
        <p:spPr>
          <a:xfrm>
            <a:off x="1270000" y="50419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13" name="Slide Number"/>
          <p:cNvSpPr txBox="1"/>
          <p:nvPr>
            <p:ph type="sldNum" sz="quarter" idx="2"/>
          </p:nvPr>
        </p:nvSpPr>
        <p:spPr>
          <a:prstGeom prst="rect">
            <a:avLst/>
          </a:prstGeom>
        </p:spPr>
        <p:txBody>
          <a:bodyPr/>
          <a:lstStyle>
            <a:lvl1pPr>
              <a:defRPr>
                <a:latin typeface="Helvetica Neue Thin"/>
                <a:ea typeface="Helvetica Neue Thin"/>
                <a:cs typeface="Helvetica Neue Thin"/>
                <a:sym typeface="Helvetica Neue Thin"/>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Quote">
    <p:spTree>
      <p:nvGrpSpPr>
        <p:cNvPr id="1" name=""/>
        <p:cNvGrpSpPr/>
        <p:nvPr/>
      </p:nvGrpSpPr>
      <p:grpSpPr>
        <a:xfrm>
          <a:off x="0" y="0"/>
          <a:ext cx="0" cy="0"/>
          <a:chOff x="0" y="0"/>
          <a:chExt cx="0" cy="0"/>
        </a:xfrm>
      </p:grpSpPr>
      <p:sp>
        <p:nvSpPr>
          <p:cNvPr id="93" name="–Johnny Appleseed"/>
          <p:cNvSpPr txBox="1"/>
          <p:nvPr>
            <p:ph type="body" sz="quarter" idx="13"/>
          </p:nvPr>
        </p:nvSpPr>
        <p:spPr>
          <a:xfrm>
            <a:off x="1270000" y="6362700"/>
            <a:ext cx="10464800" cy="461366"/>
          </a:xfrm>
          <a:prstGeom prst="rect">
            <a:avLst/>
          </a:prstGeom>
        </p:spPr>
        <p:txBody>
          <a:bodyPr anchor="t">
            <a:spAutoFit/>
          </a:bodyPr>
          <a:lstStyle>
            <a:lvl1pPr marL="0" indent="0" algn="ctr">
              <a:spcBef>
                <a:spcPts val="0"/>
              </a:spcBef>
              <a:buSzTx/>
              <a:buNone/>
              <a:defRPr i="1" sz="2400"/>
            </a:lvl1pPr>
          </a:lstStyle>
          <a:p>
            <a:pPr/>
            <a:r>
              <a:t>–Johnny Appleseed</a:t>
            </a:r>
          </a:p>
        </p:txBody>
      </p:sp>
      <p:sp>
        <p:nvSpPr>
          <p:cNvPr id="94" name="“Type a quote here.”"/>
          <p:cNvSpPr txBox="1"/>
          <p:nvPr>
            <p:ph type="body" sz="quarter" idx="14"/>
          </p:nvPr>
        </p:nvSpPr>
        <p:spPr>
          <a:xfrm>
            <a:off x="1270000" y="4267112"/>
            <a:ext cx="10464800" cy="609776"/>
          </a:xfrm>
          <a:prstGeom prst="rect">
            <a:avLst/>
          </a:prstGeom>
        </p:spPr>
        <p:txBody>
          <a:bodyPr>
            <a:spAutoFit/>
          </a:bodyPr>
          <a:lstStyle>
            <a:lvl1pPr marL="0" indent="0" algn="ctr">
              <a:spcBef>
                <a:spcPts val="0"/>
              </a:spcBef>
              <a:buSzTx/>
              <a:buNone/>
              <a:defRPr sz="3400">
                <a:latin typeface="+mn-lt"/>
                <a:ea typeface="+mn-ea"/>
                <a:cs typeface="+mn-cs"/>
                <a:sym typeface="Helvetica Neue Medium"/>
              </a:defRPr>
            </a:lvl1pPr>
          </a:lstStyle>
          <a:p>
            <a:pPr/>
            <a:r>
              <a:t>“Type a quote here.” </a:t>
            </a:r>
          </a:p>
        </p:txBody>
      </p:sp>
      <p:sp>
        <p:nvSpPr>
          <p:cNvPr id="95"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p:spTree>
      <p:nvGrpSpPr>
        <p:cNvPr id="1" name=""/>
        <p:cNvGrpSpPr/>
        <p:nvPr/>
      </p:nvGrpSpPr>
      <p:grpSpPr>
        <a:xfrm>
          <a:off x="0" y="0"/>
          <a:ext cx="0" cy="0"/>
          <a:chOff x="0" y="0"/>
          <a:chExt cx="0" cy="0"/>
        </a:xfrm>
      </p:grpSpPr>
      <p:sp>
        <p:nvSpPr>
          <p:cNvPr id="102" name="Image"/>
          <p:cNvSpPr/>
          <p:nvPr>
            <p:ph type="pic" idx="13"/>
          </p:nvPr>
        </p:nvSpPr>
        <p:spPr>
          <a:xfrm>
            <a:off x="0" y="0"/>
            <a:ext cx="13004800" cy="9753600"/>
          </a:xfrm>
          <a:prstGeom prst="rect">
            <a:avLst/>
          </a:prstGeom>
        </p:spPr>
        <p:txBody>
          <a:bodyPr lIns="91439" tIns="45719" rIns="91439" bIns="45719" anchor="t">
            <a:noAutofit/>
          </a:bodyPr>
          <a:lstStyle/>
          <a:p>
            <a:pPr/>
          </a:p>
        </p:txBody>
      </p:sp>
      <p:sp>
        <p:nvSpPr>
          <p:cNvPr id="10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spTree>
      <p:nvGrpSpPr>
        <p:cNvPr id="1" name=""/>
        <p:cNvGrpSpPr/>
        <p:nvPr/>
      </p:nvGrpSpPr>
      <p:grpSpPr>
        <a:xfrm>
          <a:off x="0" y="0"/>
          <a:ext cx="0" cy="0"/>
          <a:chOff x="0" y="0"/>
          <a:chExt cx="0" cy="0"/>
        </a:xfrm>
      </p:grpSpPr>
      <p:sp>
        <p:nvSpPr>
          <p:cNvPr id="110"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Slide - Text ">
    <p:spTree>
      <p:nvGrpSpPr>
        <p:cNvPr id="1" name=""/>
        <p:cNvGrpSpPr/>
        <p:nvPr/>
      </p:nvGrpSpPr>
      <p:grpSpPr>
        <a:xfrm>
          <a:off x="0" y="0"/>
          <a:ext cx="0" cy="0"/>
          <a:chOff x="0" y="0"/>
          <a:chExt cx="0" cy="0"/>
        </a:xfrm>
      </p:grpSpPr>
      <p:sp>
        <p:nvSpPr>
          <p:cNvPr id="117" name="Body Level One…"/>
          <p:cNvSpPr txBox="1"/>
          <p:nvPr>
            <p:ph type="body" sz="half" idx="1"/>
          </p:nvPr>
        </p:nvSpPr>
        <p:spPr>
          <a:xfrm>
            <a:off x="894079" y="3194957"/>
            <a:ext cx="11216642" cy="3388458"/>
          </a:xfrm>
          <a:prstGeom prst="rect">
            <a:avLst/>
          </a:prstGeom>
        </p:spPr>
        <p:txBody>
          <a:bodyPr lIns="0" tIns="0" rIns="0" bIns="0" anchor="t"/>
          <a:lstStyle>
            <a:lvl1pPr marL="0" indent="0" defTabSz="1300480">
              <a:lnSpc>
                <a:spcPts val="3200"/>
              </a:lnSpc>
              <a:spcBef>
                <a:spcPts val="2500"/>
              </a:spcBef>
              <a:buSzTx/>
              <a:buNone/>
              <a:defRPr sz="2200">
                <a:latin typeface="Arial"/>
                <a:ea typeface="Arial"/>
                <a:cs typeface="Arial"/>
                <a:sym typeface="Arial"/>
              </a:defRPr>
            </a:lvl1pPr>
            <a:lvl2pPr marL="417160" indent="-417160" defTabSz="1300480">
              <a:lnSpc>
                <a:spcPts val="3200"/>
              </a:lnSpc>
              <a:spcBef>
                <a:spcPts val="2500"/>
              </a:spcBef>
              <a:buSzPct val="100000"/>
              <a:defRPr sz="2200">
                <a:latin typeface="Arial"/>
                <a:ea typeface="Arial"/>
                <a:cs typeface="Arial"/>
                <a:sym typeface="Arial"/>
              </a:defRPr>
            </a:lvl2pPr>
            <a:lvl3pPr marL="768174" indent="-426861" defTabSz="1300480">
              <a:lnSpc>
                <a:spcPts val="3200"/>
              </a:lnSpc>
              <a:spcBef>
                <a:spcPts val="2500"/>
              </a:spcBef>
              <a:buSzPct val="100000"/>
              <a:defRPr sz="2200">
                <a:latin typeface="Arial"/>
                <a:ea typeface="Arial"/>
                <a:cs typeface="Arial"/>
                <a:sym typeface="Arial"/>
              </a:defRPr>
            </a:lvl3pPr>
            <a:lvl4pPr marL="1105782" indent="-415219" defTabSz="1300480">
              <a:lnSpc>
                <a:spcPts val="3200"/>
              </a:lnSpc>
              <a:spcBef>
                <a:spcPts val="2500"/>
              </a:spcBef>
              <a:buSzPct val="100000"/>
              <a:defRPr sz="2200">
                <a:latin typeface="Arial"/>
                <a:ea typeface="Arial"/>
                <a:cs typeface="Arial"/>
                <a:sym typeface="Arial"/>
              </a:defRPr>
            </a:lvl4pPr>
            <a:lvl5pPr marL="1447447" indent="-417160" defTabSz="1300480">
              <a:lnSpc>
                <a:spcPts val="3200"/>
              </a:lnSpc>
              <a:spcBef>
                <a:spcPts val="2500"/>
              </a:spcBef>
              <a:buSzPct val="100000"/>
              <a:defRPr sz="22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18" name="Title Text"/>
          <p:cNvSpPr txBox="1"/>
          <p:nvPr>
            <p:ph type="title"/>
          </p:nvPr>
        </p:nvSpPr>
        <p:spPr>
          <a:xfrm>
            <a:off x="894079" y="2263590"/>
            <a:ext cx="11538511" cy="808020"/>
          </a:xfrm>
          <a:prstGeom prst="rect">
            <a:avLst/>
          </a:prstGeom>
        </p:spPr>
        <p:txBody>
          <a:bodyPr lIns="0" tIns="0" rIns="0" bIns="0" anchor="t"/>
          <a:lstStyle>
            <a:lvl1pPr algn="l" defTabSz="1300480">
              <a:lnSpc>
                <a:spcPts val="8500"/>
              </a:lnSpc>
              <a:defRPr b="1" sz="6200">
                <a:latin typeface="Arial"/>
                <a:ea typeface="Arial"/>
                <a:cs typeface="Arial"/>
                <a:sym typeface="Arial"/>
              </a:defRPr>
            </a:lvl1pPr>
          </a:lstStyle>
          <a:p>
            <a:pPr/>
            <a:r>
              <a:t>Title Text</a:t>
            </a:r>
          </a:p>
        </p:txBody>
      </p:sp>
      <p:sp>
        <p:nvSpPr>
          <p:cNvPr id="119" name="Slide Number"/>
          <p:cNvSpPr txBox="1"/>
          <p:nvPr>
            <p:ph type="sldNum" sz="quarter" idx="2"/>
          </p:nvPr>
        </p:nvSpPr>
        <p:spPr>
          <a:xfrm>
            <a:off x="6285653" y="7999307"/>
            <a:ext cx="3034455" cy="393701"/>
          </a:xfrm>
          <a:prstGeom prst="rect">
            <a:avLst/>
          </a:prstGeom>
        </p:spPr>
        <p:txBody>
          <a:bodyPr lIns="0" tIns="0" rIns="0" bIns="0"/>
          <a:lstStyle>
            <a:lvl1pPr algn="r" defTabSz="1300480">
              <a:lnSpc>
                <a:spcPct val="122000"/>
              </a:lnSpc>
              <a:defRPr>
                <a:solidFill>
                  <a:srgbClr val="888888"/>
                </a:solidFill>
                <a:latin typeface="Architype Light"/>
                <a:ea typeface="Architype Light"/>
                <a:cs typeface="Architype Light"/>
                <a:sym typeface="Archityp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Slide - Text ">
    <p:spTree>
      <p:nvGrpSpPr>
        <p:cNvPr id="1" name=""/>
        <p:cNvGrpSpPr/>
        <p:nvPr/>
      </p:nvGrpSpPr>
      <p:grpSpPr>
        <a:xfrm>
          <a:off x="0" y="0"/>
          <a:ext cx="0" cy="0"/>
          <a:chOff x="0" y="0"/>
          <a:chExt cx="0" cy="0"/>
        </a:xfrm>
      </p:grpSpPr>
      <p:sp>
        <p:nvSpPr>
          <p:cNvPr id="126" name="Body Level One…"/>
          <p:cNvSpPr txBox="1"/>
          <p:nvPr>
            <p:ph type="body" sz="half" idx="1"/>
          </p:nvPr>
        </p:nvSpPr>
        <p:spPr>
          <a:xfrm>
            <a:off x="894079" y="3194957"/>
            <a:ext cx="11216642" cy="3388458"/>
          </a:xfrm>
          <a:prstGeom prst="rect">
            <a:avLst/>
          </a:prstGeom>
        </p:spPr>
        <p:txBody>
          <a:bodyPr lIns="0" tIns="0" rIns="0" bIns="0" anchor="t"/>
          <a:lstStyle>
            <a:lvl1pPr marL="0" indent="0" defTabSz="1300480">
              <a:lnSpc>
                <a:spcPts val="3200"/>
              </a:lnSpc>
              <a:spcBef>
                <a:spcPts val="2500"/>
              </a:spcBef>
              <a:buSzTx/>
              <a:buNone/>
              <a:defRPr sz="2200">
                <a:latin typeface="Arial"/>
                <a:ea typeface="Arial"/>
                <a:cs typeface="Arial"/>
                <a:sym typeface="Arial"/>
              </a:defRPr>
            </a:lvl1pPr>
            <a:lvl2pPr marL="417160" indent="-417160" defTabSz="1300480">
              <a:lnSpc>
                <a:spcPts val="3200"/>
              </a:lnSpc>
              <a:spcBef>
                <a:spcPts val="2500"/>
              </a:spcBef>
              <a:buSzPct val="100000"/>
              <a:defRPr sz="2200">
                <a:latin typeface="Arial"/>
                <a:ea typeface="Arial"/>
                <a:cs typeface="Arial"/>
                <a:sym typeface="Arial"/>
              </a:defRPr>
            </a:lvl2pPr>
            <a:lvl3pPr marL="768174" indent="-426861" defTabSz="1300480">
              <a:lnSpc>
                <a:spcPts val="3200"/>
              </a:lnSpc>
              <a:spcBef>
                <a:spcPts val="2500"/>
              </a:spcBef>
              <a:buSzPct val="100000"/>
              <a:defRPr sz="2200">
                <a:latin typeface="Arial"/>
                <a:ea typeface="Arial"/>
                <a:cs typeface="Arial"/>
                <a:sym typeface="Arial"/>
              </a:defRPr>
            </a:lvl3pPr>
            <a:lvl4pPr marL="1105782" indent="-415219" defTabSz="1300480">
              <a:lnSpc>
                <a:spcPts val="3200"/>
              </a:lnSpc>
              <a:spcBef>
                <a:spcPts val="2500"/>
              </a:spcBef>
              <a:buSzPct val="100000"/>
              <a:defRPr sz="2200">
                <a:latin typeface="Arial"/>
                <a:ea typeface="Arial"/>
                <a:cs typeface="Arial"/>
                <a:sym typeface="Arial"/>
              </a:defRPr>
            </a:lvl4pPr>
            <a:lvl5pPr marL="1447447" indent="-417160" defTabSz="1300480">
              <a:lnSpc>
                <a:spcPts val="3200"/>
              </a:lnSpc>
              <a:spcBef>
                <a:spcPts val="2500"/>
              </a:spcBef>
              <a:buSzPct val="100000"/>
              <a:defRPr sz="22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27" name="Title Text"/>
          <p:cNvSpPr txBox="1"/>
          <p:nvPr>
            <p:ph type="title"/>
          </p:nvPr>
        </p:nvSpPr>
        <p:spPr>
          <a:xfrm>
            <a:off x="894079" y="2263590"/>
            <a:ext cx="11538511" cy="808020"/>
          </a:xfrm>
          <a:prstGeom prst="rect">
            <a:avLst/>
          </a:prstGeom>
        </p:spPr>
        <p:txBody>
          <a:bodyPr lIns="0" tIns="0" rIns="0" bIns="0" anchor="t"/>
          <a:lstStyle>
            <a:lvl1pPr algn="l" defTabSz="1300480">
              <a:lnSpc>
                <a:spcPts val="8500"/>
              </a:lnSpc>
              <a:defRPr b="1" sz="6200">
                <a:latin typeface="Arial"/>
                <a:ea typeface="Arial"/>
                <a:cs typeface="Arial"/>
                <a:sym typeface="Arial"/>
              </a:defRPr>
            </a:lvl1pPr>
          </a:lstStyle>
          <a:p>
            <a:pPr/>
            <a:r>
              <a:t>Title Text</a:t>
            </a:r>
          </a:p>
        </p:txBody>
      </p:sp>
      <p:sp>
        <p:nvSpPr>
          <p:cNvPr id="128" name="Slide Number"/>
          <p:cNvSpPr txBox="1"/>
          <p:nvPr>
            <p:ph type="sldNum" sz="quarter" idx="2"/>
          </p:nvPr>
        </p:nvSpPr>
        <p:spPr>
          <a:xfrm>
            <a:off x="6285653" y="7999307"/>
            <a:ext cx="3034455" cy="393701"/>
          </a:xfrm>
          <a:prstGeom prst="rect">
            <a:avLst/>
          </a:prstGeom>
        </p:spPr>
        <p:txBody>
          <a:bodyPr lIns="0" tIns="0" rIns="0" bIns="0"/>
          <a:lstStyle>
            <a:lvl1pPr algn="r" defTabSz="1300480">
              <a:lnSpc>
                <a:spcPct val="122000"/>
              </a:lnSpc>
              <a:defRPr>
                <a:solidFill>
                  <a:srgbClr val="888888"/>
                </a:solidFill>
                <a:latin typeface="Architype Light"/>
                <a:ea typeface="Architype Light"/>
                <a:cs typeface="Architype Light"/>
                <a:sym typeface="Archityp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Slide - Text ">
    <p:spTree>
      <p:nvGrpSpPr>
        <p:cNvPr id="1" name=""/>
        <p:cNvGrpSpPr/>
        <p:nvPr/>
      </p:nvGrpSpPr>
      <p:grpSpPr>
        <a:xfrm>
          <a:off x="0" y="0"/>
          <a:ext cx="0" cy="0"/>
          <a:chOff x="0" y="0"/>
          <a:chExt cx="0" cy="0"/>
        </a:xfrm>
      </p:grpSpPr>
      <p:sp>
        <p:nvSpPr>
          <p:cNvPr id="135" name="Body Level One…"/>
          <p:cNvSpPr txBox="1"/>
          <p:nvPr>
            <p:ph type="body" sz="half" idx="1"/>
          </p:nvPr>
        </p:nvSpPr>
        <p:spPr>
          <a:xfrm>
            <a:off x="894079" y="3194957"/>
            <a:ext cx="11216642" cy="3388458"/>
          </a:xfrm>
          <a:prstGeom prst="rect">
            <a:avLst/>
          </a:prstGeom>
        </p:spPr>
        <p:txBody>
          <a:bodyPr lIns="0" tIns="0" rIns="0" bIns="0" anchor="t"/>
          <a:lstStyle>
            <a:lvl1pPr marL="0" indent="0" defTabSz="1300480">
              <a:lnSpc>
                <a:spcPts val="3200"/>
              </a:lnSpc>
              <a:spcBef>
                <a:spcPts val="2500"/>
              </a:spcBef>
              <a:buSzTx/>
              <a:buNone/>
              <a:defRPr sz="2200">
                <a:latin typeface="Arial"/>
                <a:ea typeface="Arial"/>
                <a:cs typeface="Arial"/>
                <a:sym typeface="Arial"/>
              </a:defRPr>
            </a:lvl1pPr>
            <a:lvl2pPr marL="417160" indent="-417160" defTabSz="1300480">
              <a:lnSpc>
                <a:spcPts val="3200"/>
              </a:lnSpc>
              <a:spcBef>
                <a:spcPts val="2500"/>
              </a:spcBef>
              <a:buSzPct val="100000"/>
              <a:defRPr sz="2200">
                <a:latin typeface="Arial"/>
                <a:ea typeface="Arial"/>
                <a:cs typeface="Arial"/>
                <a:sym typeface="Arial"/>
              </a:defRPr>
            </a:lvl2pPr>
            <a:lvl3pPr marL="768174" indent="-426861" defTabSz="1300480">
              <a:lnSpc>
                <a:spcPts val="3200"/>
              </a:lnSpc>
              <a:spcBef>
                <a:spcPts val="2500"/>
              </a:spcBef>
              <a:buSzPct val="100000"/>
              <a:defRPr sz="2200">
                <a:latin typeface="Arial"/>
                <a:ea typeface="Arial"/>
                <a:cs typeface="Arial"/>
                <a:sym typeface="Arial"/>
              </a:defRPr>
            </a:lvl3pPr>
            <a:lvl4pPr marL="1105782" indent="-415219" defTabSz="1300480">
              <a:lnSpc>
                <a:spcPts val="3200"/>
              </a:lnSpc>
              <a:spcBef>
                <a:spcPts val="2500"/>
              </a:spcBef>
              <a:buSzPct val="100000"/>
              <a:defRPr sz="2200">
                <a:latin typeface="Arial"/>
                <a:ea typeface="Arial"/>
                <a:cs typeface="Arial"/>
                <a:sym typeface="Arial"/>
              </a:defRPr>
            </a:lvl4pPr>
            <a:lvl5pPr marL="1447447" indent="-417160" defTabSz="1300480">
              <a:lnSpc>
                <a:spcPts val="3200"/>
              </a:lnSpc>
              <a:spcBef>
                <a:spcPts val="2500"/>
              </a:spcBef>
              <a:buSzPct val="100000"/>
              <a:defRPr sz="22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36" name="Title Text"/>
          <p:cNvSpPr txBox="1"/>
          <p:nvPr>
            <p:ph type="title"/>
          </p:nvPr>
        </p:nvSpPr>
        <p:spPr>
          <a:xfrm>
            <a:off x="894079" y="2263590"/>
            <a:ext cx="11538511" cy="808020"/>
          </a:xfrm>
          <a:prstGeom prst="rect">
            <a:avLst/>
          </a:prstGeom>
        </p:spPr>
        <p:txBody>
          <a:bodyPr lIns="0" tIns="0" rIns="0" bIns="0" anchor="t"/>
          <a:lstStyle>
            <a:lvl1pPr algn="l" defTabSz="1300480">
              <a:lnSpc>
                <a:spcPts val="8500"/>
              </a:lnSpc>
              <a:defRPr b="1" sz="6200">
                <a:latin typeface="Arial"/>
                <a:ea typeface="Arial"/>
                <a:cs typeface="Arial"/>
                <a:sym typeface="Arial"/>
              </a:defRPr>
            </a:lvl1pPr>
          </a:lstStyle>
          <a:p>
            <a:pPr/>
            <a:r>
              <a:t>Title Text</a:t>
            </a:r>
          </a:p>
        </p:txBody>
      </p:sp>
      <p:sp>
        <p:nvSpPr>
          <p:cNvPr id="137" name="Slide Number"/>
          <p:cNvSpPr txBox="1"/>
          <p:nvPr>
            <p:ph type="sldNum" sz="quarter" idx="2"/>
          </p:nvPr>
        </p:nvSpPr>
        <p:spPr>
          <a:xfrm>
            <a:off x="6285653" y="7999307"/>
            <a:ext cx="3034455" cy="393701"/>
          </a:xfrm>
          <a:prstGeom prst="rect">
            <a:avLst/>
          </a:prstGeom>
        </p:spPr>
        <p:txBody>
          <a:bodyPr lIns="0" tIns="0" rIns="0" bIns="0"/>
          <a:lstStyle>
            <a:lvl1pPr algn="r" defTabSz="1300480">
              <a:lnSpc>
                <a:spcPct val="122000"/>
              </a:lnSpc>
              <a:defRPr>
                <a:solidFill>
                  <a:srgbClr val="888888"/>
                </a:solidFill>
                <a:latin typeface="Architype Light"/>
                <a:ea typeface="Architype Light"/>
                <a:cs typeface="Architype Light"/>
                <a:sym typeface="Archityp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Slide - Text ">
    <p:spTree>
      <p:nvGrpSpPr>
        <p:cNvPr id="1" name=""/>
        <p:cNvGrpSpPr/>
        <p:nvPr/>
      </p:nvGrpSpPr>
      <p:grpSpPr>
        <a:xfrm>
          <a:off x="0" y="0"/>
          <a:ext cx="0" cy="0"/>
          <a:chOff x="0" y="0"/>
          <a:chExt cx="0" cy="0"/>
        </a:xfrm>
      </p:grpSpPr>
      <p:sp>
        <p:nvSpPr>
          <p:cNvPr id="144" name="Body Level One…"/>
          <p:cNvSpPr txBox="1"/>
          <p:nvPr>
            <p:ph type="body" sz="half" idx="1"/>
          </p:nvPr>
        </p:nvSpPr>
        <p:spPr>
          <a:xfrm>
            <a:off x="894079" y="3194957"/>
            <a:ext cx="11216642" cy="3388458"/>
          </a:xfrm>
          <a:prstGeom prst="rect">
            <a:avLst/>
          </a:prstGeom>
        </p:spPr>
        <p:txBody>
          <a:bodyPr lIns="0" tIns="0" rIns="0" bIns="0" anchor="t"/>
          <a:lstStyle>
            <a:lvl1pPr marL="0" indent="0" defTabSz="1300480">
              <a:lnSpc>
                <a:spcPts val="3200"/>
              </a:lnSpc>
              <a:spcBef>
                <a:spcPts val="2500"/>
              </a:spcBef>
              <a:buSzTx/>
              <a:buNone/>
              <a:defRPr sz="2200">
                <a:latin typeface="Arial"/>
                <a:ea typeface="Arial"/>
                <a:cs typeface="Arial"/>
                <a:sym typeface="Arial"/>
              </a:defRPr>
            </a:lvl1pPr>
            <a:lvl2pPr marL="417160" indent="-417160" defTabSz="1300480">
              <a:lnSpc>
                <a:spcPts val="3200"/>
              </a:lnSpc>
              <a:spcBef>
                <a:spcPts val="2500"/>
              </a:spcBef>
              <a:buSzPct val="100000"/>
              <a:defRPr sz="2200">
                <a:latin typeface="Arial"/>
                <a:ea typeface="Arial"/>
                <a:cs typeface="Arial"/>
                <a:sym typeface="Arial"/>
              </a:defRPr>
            </a:lvl2pPr>
            <a:lvl3pPr marL="768174" indent="-426861" defTabSz="1300480">
              <a:lnSpc>
                <a:spcPts val="3200"/>
              </a:lnSpc>
              <a:spcBef>
                <a:spcPts val="2500"/>
              </a:spcBef>
              <a:buSzPct val="100000"/>
              <a:defRPr sz="2200">
                <a:latin typeface="Arial"/>
                <a:ea typeface="Arial"/>
                <a:cs typeface="Arial"/>
                <a:sym typeface="Arial"/>
              </a:defRPr>
            </a:lvl3pPr>
            <a:lvl4pPr marL="1105782" indent="-415219" defTabSz="1300480">
              <a:lnSpc>
                <a:spcPts val="3200"/>
              </a:lnSpc>
              <a:spcBef>
                <a:spcPts val="2500"/>
              </a:spcBef>
              <a:buSzPct val="100000"/>
              <a:defRPr sz="2200">
                <a:latin typeface="Arial"/>
                <a:ea typeface="Arial"/>
                <a:cs typeface="Arial"/>
                <a:sym typeface="Arial"/>
              </a:defRPr>
            </a:lvl4pPr>
            <a:lvl5pPr marL="1447447" indent="-417160" defTabSz="1300480">
              <a:lnSpc>
                <a:spcPts val="3200"/>
              </a:lnSpc>
              <a:spcBef>
                <a:spcPts val="2500"/>
              </a:spcBef>
              <a:buSzPct val="100000"/>
              <a:defRPr sz="22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45" name="Title Text"/>
          <p:cNvSpPr txBox="1"/>
          <p:nvPr>
            <p:ph type="title"/>
          </p:nvPr>
        </p:nvSpPr>
        <p:spPr>
          <a:xfrm>
            <a:off x="894079" y="2263590"/>
            <a:ext cx="11538511" cy="808020"/>
          </a:xfrm>
          <a:prstGeom prst="rect">
            <a:avLst/>
          </a:prstGeom>
        </p:spPr>
        <p:txBody>
          <a:bodyPr lIns="0" tIns="0" rIns="0" bIns="0" anchor="t"/>
          <a:lstStyle>
            <a:lvl1pPr algn="l" defTabSz="1300480">
              <a:lnSpc>
                <a:spcPts val="8500"/>
              </a:lnSpc>
              <a:defRPr b="1" sz="6200">
                <a:latin typeface="Arial"/>
                <a:ea typeface="Arial"/>
                <a:cs typeface="Arial"/>
                <a:sym typeface="Arial"/>
              </a:defRPr>
            </a:lvl1pPr>
          </a:lstStyle>
          <a:p>
            <a:pPr/>
            <a:r>
              <a:t>Title Text</a:t>
            </a:r>
          </a:p>
        </p:txBody>
      </p:sp>
      <p:sp>
        <p:nvSpPr>
          <p:cNvPr id="146" name="Slide Number"/>
          <p:cNvSpPr txBox="1"/>
          <p:nvPr>
            <p:ph type="sldNum" sz="quarter" idx="2"/>
          </p:nvPr>
        </p:nvSpPr>
        <p:spPr>
          <a:xfrm>
            <a:off x="6285653" y="7999307"/>
            <a:ext cx="3034455" cy="393701"/>
          </a:xfrm>
          <a:prstGeom prst="rect">
            <a:avLst/>
          </a:prstGeom>
        </p:spPr>
        <p:txBody>
          <a:bodyPr lIns="0" tIns="0" rIns="0" bIns="0"/>
          <a:lstStyle>
            <a:lvl1pPr algn="r" defTabSz="1300480">
              <a:lnSpc>
                <a:spcPct val="122000"/>
              </a:lnSpc>
              <a:defRPr>
                <a:solidFill>
                  <a:srgbClr val="888888"/>
                </a:solidFill>
                <a:latin typeface="Architype Light"/>
                <a:ea typeface="Architype Light"/>
                <a:cs typeface="Architype Light"/>
                <a:sym typeface="Archityp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Slide - Text ">
    <p:spTree>
      <p:nvGrpSpPr>
        <p:cNvPr id="1" name=""/>
        <p:cNvGrpSpPr/>
        <p:nvPr/>
      </p:nvGrpSpPr>
      <p:grpSpPr>
        <a:xfrm>
          <a:off x="0" y="0"/>
          <a:ext cx="0" cy="0"/>
          <a:chOff x="0" y="0"/>
          <a:chExt cx="0" cy="0"/>
        </a:xfrm>
      </p:grpSpPr>
      <p:sp>
        <p:nvSpPr>
          <p:cNvPr id="153" name="Body Level One…"/>
          <p:cNvSpPr txBox="1"/>
          <p:nvPr>
            <p:ph type="body" sz="half" idx="1"/>
          </p:nvPr>
        </p:nvSpPr>
        <p:spPr>
          <a:xfrm>
            <a:off x="894079" y="3194957"/>
            <a:ext cx="11216642" cy="3388458"/>
          </a:xfrm>
          <a:prstGeom prst="rect">
            <a:avLst/>
          </a:prstGeom>
        </p:spPr>
        <p:txBody>
          <a:bodyPr lIns="0" tIns="0" rIns="0" bIns="0" anchor="t"/>
          <a:lstStyle>
            <a:lvl1pPr marL="0" indent="0" defTabSz="1300480">
              <a:lnSpc>
                <a:spcPts val="3200"/>
              </a:lnSpc>
              <a:spcBef>
                <a:spcPts val="2500"/>
              </a:spcBef>
              <a:buSzTx/>
              <a:buNone/>
              <a:defRPr sz="2200">
                <a:latin typeface="Arial"/>
                <a:ea typeface="Arial"/>
                <a:cs typeface="Arial"/>
                <a:sym typeface="Arial"/>
              </a:defRPr>
            </a:lvl1pPr>
            <a:lvl2pPr marL="417160" indent="-417160" defTabSz="1300480">
              <a:lnSpc>
                <a:spcPts val="3200"/>
              </a:lnSpc>
              <a:spcBef>
                <a:spcPts val="2500"/>
              </a:spcBef>
              <a:buSzPct val="100000"/>
              <a:defRPr sz="2200">
                <a:latin typeface="Arial"/>
                <a:ea typeface="Arial"/>
                <a:cs typeface="Arial"/>
                <a:sym typeface="Arial"/>
              </a:defRPr>
            </a:lvl2pPr>
            <a:lvl3pPr marL="768174" indent="-426861" defTabSz="1300480">
              <a:lnSpc>
                <a:spcPts val="3200"/>
              </a:lnSpc>
              <a:spcBef>
                <a:spcPts val="2500"/>
              </a:spcBef>
              <a:buSzPct val="100000"/>
              <a:defRPr sz="2200">
                <a:latin typeface="Arial"/>
                <a:ea typeface="Arial"/>
                <a:cs typeface="Arial"/>
                <a:sym typeface="Arial"/>
              </a:defRPr>
            </a:lvl3pPr>
            <a:lvl4pPr marL="1105782" indent="-415219" defTabSz="1300480">
              <a:lnSpc>
                <a:spcPts val="3200"/>
              </a:lnSpc>
              <a:spcBef>
                <a:spcPts val="2500"/>
              </a:spcBef>
              <a:buSzPct val="100000"/>
              <a:defRPr sz="2200">
                <a:latin typeface="Arial"/>
                <a:ea typeface="Arial"/>
                <a:cs typeface="Arial"/>
                <a:sym typeface="Arial"/>
              </a:defRPr>
            </a:lvl4pPr>
            <a:lvl5pPr marL="1447447" indent="-417160" defTabSz="1300480">
              <a:lnSpc>
                <a:spcPts val="3200"/>
              </a:lnSpc>
              <a:spcBef>
                <a:spcPts val="2500"/>
              </a:spcBef>
              <a:buSzPct val="100000"/>
              <a:defRPr sz="22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54" name="Title Text"/>
          <p:cNvSpPr txBox="1"/>
          <p:nvPr>
            <p:ph type="title"/>
          </p:nvPr>
        </p:nvSpPr>
        <p:spPr>
          <a:xfrm>
            <a:off x="894079" y="2263590"/>
            <a:ext cx="11538511" cy="808020"/>
          </a:xfrm>
          <a:prstGeom prst="rect">
            <a:avLst/>
          </a:prstGeom>
        </p:spPr>
        <p:txBody>
          <a:bodyPr lIns="0" tIns="0" rIns="0" bIns="0" anchor="t"/>
          <a:lstStyle>
            <a:lvl1pPr algn="l" defTabSz="1300480">
              <a:lnSpc>
                <a:spcPts val="8500"/>
              </a:lnSpc>
              <a:defRPr b="1" sz="6200">
                <a:latin typeface="Arial"/>
                <a:ea typeface="Arial"/>
                <a:cs typeface="Arial"/>
                <a:sym typeface="Arial"/>
              </a:defRPr>
            </a:lvl1pPr>
          </a:lstStyle>
          <a:p>
            <a:pPr/>
            <a:r>
              <a:t>Title Text</a:t>
            </a:r>
          </a:p>
        </p:txBody>
      </p:sp>
      <p:sp>
        <p:nvSpPr>
          <p:cNvPr id="155" name="Slide Number"/>
          <p:cNvSpPr txBox="1"/>
          <p:nvPr>
            <p:ph type="sldNum" sz="quarter" idx="2"/>
          </p:nvPr>
        </p:nvSpPr>
        <p:spPr>
          <a:xfrm>
            <a:off x="6285653" y="7999307"/>
            <a:ext cx="3034455" cy="393701"/>
          </a:xfrm>
          <a:prstGeom prst="rect">
            <a:avLst/>
          </a:prstGeom>
        </p:spPr>
        <p:txBody>
          <a:bodyPr lIns="0" tIns="0" rIns="0" bIns="0"/>
          <a:lstStyle>
            <a:lvl1pPr algn="r" defTabSz="1300480">
              <a:lnSpc>
                <a:spcPct val="122000"/>
              </a:lnSpc>
              <a:defRPr>
                <a:solidFill>
                  <a:srgbClr val="888888"/>
                </a:solidFill>
                <a:latin typeface="Architype Light"/>
                <a:ea typeface="Architype Light"/>
                <a:cs typeface="Architype Light"/>
                <a:sym typeface="Archityp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Slide - Text ">
    <p:spTree>
      <p:nvGrpSpPr>
        <p:cNvPr id="1" name=""/>
        <p:cNvGrpSpPr/>
        <p:nvPr/>
      </p:nvGrpSpPr>
      <p:grpSpPr>
        <a:xfrm>
          <a:off x="0" y="0"/>
          <a:ext cx="0" cy="0"/>
          <a:chOff x="0" y="0"/>
          <a:chExt cx="0" cy="0"/>
        </a:xfrm>
      </p:grpSpPr>
      <p:sp>
        <p:nvSpPr>
          <p:cNvPr id="162" name="Body Level One…"/>
          <p:cNvSpPr txBox="1"/>
          <p:nvPr>
            <p:ph type="body" sz="half" idx="1"/>
          </p:nvPr>
        </p:nvSpPr>
        <p:spPr>
          <a:xfrm>
            <a:off x="894079" y="3194957"/>
            <a:ext cx="11216642" cy="3388458"/>
          </a:xfrm>
          <a:prstGeom prst="rect">
            <a:avLst/>
          </a:prstGeom>
        </p:spPr>
        <p:txBody>
          <a:bodyPr lIns="0" tIns="0" rIns="0" bIns="0" anchor="t"/>
          <a:lstStyle>
            <a:lvl1pPr marL="0" indent="0" defTabSz="1300480">
              <a:lnSpc>
                <a:spcPts val="3200"/>
              </a:lnSpc>
              <a:spcBef>
                <a:spcPts val="2500"/>
              </a:spcBef>
              <a:buSzTx/>
              <a:buNone/>
              <a:defRPr sz="2200">
                <a:latin typeface="Arial"/>
                <a:ea typeface="Arial"/>
                <a:cs typeface="Arial"/>
                <a:sym typeface="Arial"/>
              </a:defRPr>
            </a:lvl1pPr>
            <a:lvl2pPr marL="417160" indent="-417160" defTabSz="1300480">
              <a:lnSpc>
                <a:spcPts val="3200"/>
              </a:lnSpc>
              <a:spcBef>
                <a:spcPts val="2500"/>
              </a:spcBef>
              <a:buSzPct val="100000"/>
              <a:defRPr sz="2200">
                <a:latin typeface="Arial"/>
                <a:ea typeface="Arial"/>
                <a:cs typeface="Arial"/>
                <a:sym typeface="Arial"/>
              </a:defRPr>
            </a:lvl2pPr>
            <a:lvl3pPr marL="768174" indent="-426861" defTabSz="1300480">
              <a:lnSpc>
                <a:spcPts val="3200"/>
              </a:lnSpc>
              <a:spcBef>
                <a:spcPts val="2500"/>
              </a:spcBef>
              <a:buSzPct val="100000"/>
              <a:defRPr sz="2200">
                <a:latin typeface="Arial"/>
                <a:ea typeface="Arial"/>
                <a:cs typeface="Arial"/>
                <a:sym typeface="Arial"/>
              </a:defRPr>
            </a:lvl3pPr>
            <a:lvl4pPr marL="1105782" indent="-415219" defTabSz="1300480">
              <a:lnSpc>
                <a:spcPts val="3200"/>
              </a:lnSpc>
              <a:spcBef>
                <a:spcPts val="2500"/>
              </a:spcBef>
              <a:buSzPct val="100000"/>
              <a:defRPr sz="2200">
                <a:latin typeface="Arial"/>
                <a:ea typeface="Arial"/>
                <a:cs typeface="Arial"/>
                <a:sym typeface="Arial"/>
              </a:defRPr>
            </a:lvl4pPr>
            <a:lvl5pPr marL="1447447" indent="-417160" defTabSz="1300480">
              <a:lnSpc>
                <a:spcPts val="3200"/>
              </a:lnSpc>
              <a:spcBef>
                <a:spcPts val="2500"/>
              </a:spcBef>
              <a:buSzPct val="100000"/>
              <a:defRPr sz="2200">
                <a:latin typeface="Arial"/>
                <a:ea typeface="Arial"/>
                <a:cs typeface="Arial"/>
                <a:sym typeface="Arial"/>
              </a:defRPr>
            </a:lvl5pPr>
          </a:lstStyle>
          <a:p>
            <a:pPr/>
            <a:r>
              <a:t>Body Level One</a:t>
            </a:r>
          </a:p>
          <a:p>
            <a:pPr lvl="1"/>
            <a:r>
              <a:t>Body Level Two</a:t>
            </a:r>
          </a:p>
          <a:p>
            <a:pPr lvl="2"/>
            <a:r>
              <a:t>Body Level Three</a:t>
            </a:r>
          </a:p>
          <a:p>
            <a:pPr lvl="3"/>
            <a:r>
              <a:t>Body Level Four</a:t>
            </a:r>
          </a:p>
          <a:p>
            <a:pPr lvl="4"/>
            <a:r>
              <a:t>Body Level Five</a:t>
            </a:r>
          </a:p>
        </p:txBody>
      </p:sp>
      <p:sp>
        <p:nvSpPr>
          <p:cNvPr id="163" name="Title Text"/>
          <p:cNvSpPr txBox="1"/>
          <p:nvPr>
            <p:ph type="title"/>
          </p:nvPr>
        </p:nvSpPr>
        <p:spPr>
          <a:xfrm>
            <a:off x="894079" y="2263590"/>
            <a:ext cx="11538511" cy="808020"/>
          </a:xfrm>
          <a:prstGeom prst="rect">
            <a:avLst/>
          </a:prstGeom>
        </p:spPr>
        <p:txBody>
          <a:bodyPr lIns="0" tIns="0" rIns="0" bIns="0" anchor="t"/>
          <a:lstStyle>
            <a:lvl1pPr algn="l" defTabSz="1300480">
              <a:lnSpc>
                <a:spcPts val="8500"/>
              </a:lnSpc>
              <a:defRPr b="1" sz="6200">
                <a:latin typeface="Arial"/>
                <a:ea typeface="Arial"/>
                <a:cs typeface="Arial"/>
                <a:sym typeface="Arial"/>
              </a:defRPr>
            </a:lvl1pPr>
          </a:lstStyle>
          <a:p>
            <a:pPr/>
            <a:r>
              <a:t>Title Text</a:t>
            </a:r>
          </a:p>
        </p:txBody>
      </p:sp>
      <p:sp>
        <p:nvSpPr>
          <p:cNvPr id="164" name="Slide Number"/>
          <p:cNvSpPr txBox="1"/>
          <p:nvPr>
            <p:ph type="sldNum" sz="quarter" idx="2"/>
          </p:nvPr>
        </p:nvSpPr>
        <p:spPr>
          <a:xfrm>
            <a:off x="6285653" y="7999307"/>
            <a:ext cx="3034455" cy="393701"/>
          </a:xfrm>
          <a:prstGeom prst="rect">
            <a:avLst/>
          </a:prstGeom>
        </p:spPr>
        <p:txBody>
          <a:bodyPr lIns="0" tIns="0" rIns="0" bIns="0"/>
          <a:lstStyle>
            <a:lvl1pPr algn="r" defTabSz="1300480">
              <a:lnSpc>
                <a:spcPct val="122000"/>
              </a:lnSpc>
              <a:defRPr>
                <a:solidFill>
                  <a:srgbClr val="888888"/>
                </a:solidFill>
                <a:latin typeface="Architype Light"/>
                <a:ea typeface="Architype Light"/>
                <a:cs typeface="Architype Light"/>
                <a:sym typeface="Architype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1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171" name="Title Text"/>
          <p:cNvSpPr txBox="1"/>
          <p:nvPr>
            <p:ph type="title"/>
          </p:nvPr>
        </p:nvSpPr>
        <p:spPr>
          <a:xfrm>
            <a:off x="2578099" y="3638550"/>
            <a:ext cx="7848602" cy="2476501"/>
          </a:xfrm>
          <a:prstGeom prst="rect">
            <a:avLst/>
          </a:prstGeom>
        </p:spPr>
        <p:txBody>
          <a:bodyPr lIns="38100" tIns="38100" rIns="38100" bIns="38100"/>
          <a:lstStyle>
            <a:lvl1pPr>
              <a:defRPr sz="7800"/>
            </a:lvl1pPr>
          </a:lstStyle>
          <a:p>
            <a:pPr/>
            <a:r>
              <a:t>Title Text</a:t>
            </a:r>
          </a:p>
        </p:txBody>
      </p:sp>
      <p:sp>
        <p:nvSpPr>
          <p:cNvPr id="172" name="Slide Number"/>
          <p:cNvSpPr txBox="1"/>
          <p:nvPr>
            <p:ph type="sldNum" sz="quarter" idx="2"/>
          </p:nvPr>
        </p:nvSpPr>
        <p:spPr>
          <a:xfrm>
            <a:off x="6356553" y="8191500"/>
            <a:ext cx="286614" cy="286943"/>
          </a:xfrm>
          <a:prstGeom prst="rect">
            <a:avLst/>
          </a:prstGeom>
        </p:spPr>
        <p:txBody>
          <a:bodyPr lIns="38100" tIns="38100" rIns="38100" bIns="38100"/>
          <a:lstStyle>
            <a:lvl1pPr>
              <a:defRPr sz="1400"/>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Horizontal">
    <p:spTree>
      <p:nvGrpSpPr>
        <p:cNvPr id="1" name=""/>
        <p:cNvGrpSpPr/>
        <p:nvPr/>
      </p:nvGrpSpPr>
      <p:grpSpPr>
        <a:xfrm>
          <a:off x="0" y="0"/>
          <a:ext cx="0" cy="0"/>
          <a:chOff x="0" y="0"/>
          <a:chExt cx="0" cy="0"/>
        </a:xfrm>
      </p:grpSpPr>
      <p:sp>
        <p:nvSpPr>
          <p:cNvPr id="20" name="Image"/>
          <p:cNvSpPr/>
          <p:nvPr>
            <p:ph type="pic" idx="13"/>
          </p:nvPr>
        </p:nvSpPr>
        <p:spPr>
          <a:xfrm>
            <a:off x="1625600" y="673100"/>
            <a:ext cx="9753600" cy="5905500"/>
          </a:xfrm>
          <a:prstGeom prst="rect">
            <a:avLst/>
          </a:prstGeom>
        </p:spPr>
        <p:txBody>
          <a:bodyPr lIns="91439" tIns="45719" rIns="91439" bIns="45719" anchor="t">
            <a:noAutofit/>
          </a:bodyPr>
          <a:lstStyle/>
          <a:p>
            <a:pPr/>
          </a:p>
        </p:txBody>
      </p:sp>
      <p:sp>
        <p:nvSpPr>
          <p:cNvPr id="21" name="Title Text"/>
          <p:cNvSpPr txBox="1"/>
          <p:nvPr>
            <p:ph type="title"/>
          </p:nvPr>
        </p:nvSpPr>
        <p:spPr>
          <a:xfrm>
            <a:off x="1270000" y="6718300"/>
            <a:ext cx="10464800" cy="1422400"/>
          </a:xfrm>
          <a:prstGeom prst="rect">
            <a:avLst/>
          </a:prstGeom>
        </p:spPr>
        <p:txBody>
          <a:bodyPr anchor="b"/>
          <a:lstStyle/>
          <a:p>
            <a:pPr/>
            <a:r>
              <a:t>Title Text</a:t>
            </a:r>
          </a:p>
        </p:txBody>
      </p:sp>
      <p:sp>
        <p:nvSpPr>
          <p:cNvPr id="22" name="Body Level One…"/>
          <p:cNvSpPr txBox="1"/>
          <p:nvPr>
            <p:ph type="body" sz="quarter" idx="1"/>
          </p:nvPr>
        </p:nvSpPr>
        <p:spPr>
          <a:xfrm>
            <a:off x="1270000" y="8153400"/>
            <a:ext cx="10464800" cy="11303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23"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0.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lank">
    <p:bg>
      <p:bgPr>
        <a:solidFill>
          <a:srgbClr val="000000"/>
        </a:solidFill>
      </p:bgPr>
    </p:bg>
    <p:spTree>
      <p:nvGrpSpPr>
        <p:cNvPr id="1" name=""/>
        <p:cNvGrpSpPr/>
        <p:nvPr/>
      </p:nvGrpSpPr>
      <p:grpSpPr>
        <a:xfrm>
          <a:off x="0" y="0"/>
          <a:ext cx="0" cy="0"/>
          <a:chOff x="0" y="0"/>
          <a:chExt cx="0" cy="0"/>
        </a:xfrm>
      </p:grpSpPr>
      <p:sp>
        <p:nvSpPr>
          <p:cNvPr id="179"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21.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Subtitle">
    <p:bg>
      <p:bgPr>
        <a:solidFill>
          <a:srgbClr val="000000"/>
        </a:solidFill>
      </p:bgPr>
    </p:bg>
    <p:spTree>
      <p:nvGrpSpPr>
        <p:cNvPr id="1" name=""/>
        <p:cNvGrpSpPr/>
        <p:nvPr/>
      </p:nvGrpSpPr>
      <p:grpSpPr>
        <a:xfrm>
          <a:off x="0" y="0"/>
          <a:ext cx="0" cy="0"/>
          <a:chOff x="0" y="0"/>
          <a:chExt cx="0" cy="0"/>
        </a:xfrm>
      </p:grpSpPr>
      <p:sp>
        <p:nvSpPr>
          <p:cNvPr id="186" name="Title Text"/>
          <p:cNvSpPr txBox="1"/>
          <p:nvPr>
            <p:ph type="title"/>
          </p:nvPr>
        </p:nvSpPr>
        <p:spPr>
          <a:xfrm>
            <a:off x="1270000" y="1638300"/>
            <a:ext cx="10464800" cy="3302000"/>
          </a:xfrm>
          <a:prstGeom prst="rect">
            <a:avLst/>
          </a:prstGeom>
        </p:spPr>
        <p:txBody>
          <a:bodyPr anchor="b"/>
          <a:lstStyle>
            <a:lvl1pPr>
              <a:defRPr>
                <a:solidFill>
                  <a:srgbClr val="FFFFFF"/>
                </a:solidFill>
              </a:defRPr>
            </a:lvl1pPr>
          </a:lstStyle>
          <a:p>
            <a:pPr/>
            <a:r>
              <a:t>Title Text</a:t>
            </a:r>
          </a:p>
        </p:txBody>
      </p:sp>
      <p:sp>
        <p:nvSpPr>
          <p:cNvPr id="187" name="Body Level One…"/>
          <p:cNvSpPr txBox="1"/>
          <p:nvPr>
            <p:ph type="body" sz="quarter" idx="1"/>
          </p:nvPr>
        </p:nvSpPr>
        <p:spPr>
          <a:xfrm>
            <a:off x="1270000" y="5029200"/>
            <a:ext cx="10464800" cy="1130300"/>
          </a:xfrm>
          <a:prstGeom prst="rect">
            <a:avLst/>
          </a:prstGeom>
        </p:spPr>
        <p:txBody>
          <a:bodyPr anchor="t"/>
          <a:lstStyle>
            <a:lvl1pPr marL="0" indent="0" algn="ctr">
              <a:spcBef>
                <a:spcPts val="0"/>
              </a:spcBef>
              <a:buSzTx/>
              <a:buNone/>
              <a:defRPr sz="3700">
                <a:solidFill>
                  <a:srgbClr val="FFFFFF"/>
                </a:solidFill>
              </a:defRPr>
            </a:lvl1pPr>
            <a:lvl2pPr marL="0" indent="0" algn="ctr">
              <a:spcBef>
                <a:spcPts val="0"/>
              </a:spcBef>
              <a:buSzTx/>
              <a:buNone/>
              <a:defRPr sz="3700">
                <a:solidFill>
                  <a:srgbClr val="FFFFFF"/>
                </a:solidFill>
              </a:defRPr>
            </a:lvl2pPr>
            <a:lvl3pPr marL="0" indent="0" algn="ctr">
              <a:spcBef>
                <a:spcPts val="0"/>
              </a:spcBef>
              <a:buSzTx/>
              <a:buNone/>
              <a:defRPr sz="3700">
                <a:solidFill>
                  <a:srgbClr val="FFFFFF"/>
                </a:solidFill>
              </a:defRPr>
            </a:lvl3pPr>
            <a:lvl4pPr marL="0" indent="0" algn="ctr">
              <a:spcBef>
                <a:spcPts val="0"/>
              </a:spcBef>
              <a:buSzTx/>
              <a:buNone/>
              <a:defRPr sz="3700">
                <a:solidFill>
                  <a:srgbClr val="FFFFFF"/>
                </a:solidFill>
              </a:defRPr>
            </a:lvl4pPr>
            <a:lvl5pPr marL="0" indent="0" algn="ctr">
              <a:spcBef>
                <a:spcPts val="0"/>
              </a:spcBef>
              <a:buSzTx/>
              <a:buNone/>
              <a:defRPr sz="3700">
                <a:solidFill>
                  <a:srgbClr val="FFFFFF"/>
                </a:solidFill>
              </a:defRPr>
            </a:lvl5pPr>
          </a:lstStyle>
          <a:p>
            <a:pPr/>
            <a:r>
              <a:t>Body Level One</a:t>
            </a:r>
          </a:p>
          <a:p>
            <a:pPr lvl="1"/>
            <a:r>
              <a:t>Body Level Two</a:t>
            </a:r>
          </a:p>
          <a:p>
            <a:pPr lvl="2"/>
            <a:r>
              <a:t>Body Level Three</a:t>
            </a:r>
          </a:p>
          <a:p>
            <a:pPr lvl="3"/>
            <a:r>
              <a:t>Body Level Four</a:t>
            </a:r>
          </a:p>
          <a:p>
            <a:pPr lvl="4"/>
            <a:r>
              <a:t>Body Level Five</a:t>
            </a:r>
          </a:p>
        </p:txBody>
      </p:sp>
      <p:sp>
        <p:nvSpPr>
          <p:cNvPr id="188" name="Slide Number"/>
          <p:cNvSpPr txBox="1"/>
          <p:nvPr>
            <p:ph type="sldNum" sz="quarter" idx="2"/>
          </p:nvPr>
        </p:nvSpPr>
        <p:spPr>
          <a:prstGeom prst="rect">
            <a:avLst/>
          </a:prstGeom>
        </p:spPr>
        <p:txBody>
          <a:bodyPr/>
          <a:lstStyle>
            <a:lvl1pPr>
              <a:defRPr>
                <a:solidFill>
                  <a:srgbClr val="FFFFFF"/>
                </a:solidFill>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3.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Center">
    <p:spTree>
      <p:nvGrpSpPr>
        <p:cNvPr id="1" name=""/>
        <p:cNvGrpSpPr/>
        <p:nvPr/>
      </p:nvGrpSpPr>
      <p:grpSpPr>
        <a:xfrm>
          <a:off x="0" y="0"/>
          <a:ext cx="0" cy="0"/>
          <a:chOff x="0" y="0"/>
          <a:chExt cx="0" cy="0"/>
        </a:xfrm>
      </p:grpSpPr>
      <p:sp>
        <p:nvSpPr>
          <p:cNvPr id="30" name="Title Text"/>
          <p:cNvSpPr txBox="1"/>
          <p:nvPr>
            <p:ph type="title"/>
          </p:nvPr>
        </p:nvSpPr>
        <p:spPr>
          <a:xfrm>
            <a:off x="1270000" y="3225800"/>
            <a:ext cx="10464800" cy="3302000"/>
          </a:xfrm>
          <a:prstGeom prst="rect">
            <a:avLst/>
          </a:prstGeom>
        </p:spPr>
        <p:txBody>
          <a:bodyPr/>
          <a:lstStyle/>
          <a:p>
            <a:pPr/>
            <a:r>
              <a:t>Title Text</a:t>
            </a:r>
          </a:p>
        </p:txBody>
      </p:sp>
      <p:sp>
        <p:nvSpPr>
          <p:cNvPr id="3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4.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Vertical">
    <p:spTree>
      <p:nvGrpSpPr>
        <p:cNvPr id="1" name=""/>
        <p:cNvGrpSpPr/>
        <p:nvPr/>
      </p:nvGrpSpPr>
      <p:grpSpPr>
        <a:xfrm>
          <a:off x="0" y="0"/>
          <a:ext cx="0" cy="0"/>
          <a:chOff x="0" y="0"/>
          <a:chExt cx="0" cy="0"/>
        </a:xfrm>
      </p:grpSpPr>
      <p:sp>
        <p:nvSpPr>
          <p:cNvPr id="38" name="Image"/>
          <p:cNvSpPr/>
          <p:nvPr>
            <p:ph type="pic" sz="half" idx="13"/>
          </p:nvPr>
        </p:nvSpPr>
        <p:spPr>
          <a:xfrm>
            <a:off x="6718300" y="635000"/>
            <a:ext cx="5334000" cy="8216900"/>
          </a:xfrm>
          <a:prstGeom prst="rect">
            <a:avLst/>
          </a:prstGeom>
        </p:spPr>
        <p:txBody>
          <a:bodyPr lIns="91439" tIns="45719" rIns="91439" bIns="45719" anchor="t">
            <a:noAutofit/>
          </a:bodyPr>
          <a:lstStyle/>
          <a:p>
            <a:pPr/>
          </a:p>
        </p:txBody>
      </p:sp>
      <p:sp>
        <p:nvSpPr>
          <p:cNvPr id="39" name="Title Text"/>
          <p:cNvSpPr txBox="1"/>
          <p:nvPr>
            <p:ph type="title"/>
          </p:nvPr>
        </p:nvSpPr>
        <p:spPr>
          <a:xfrm>
            <a:off x="952500" y="635000"/>
            <a:ext cx="5334000" cy="3987800"/>
          </a:xfrm>
          <a:prstGeom prst="rect">
            <a:avLst/>
          </a:prstGeom>
        </p:spPr>
        <p:txBody>
          <a:bodyPr anchor="b"/>
          <a:lstStyle>
            <a:lvl1pPr>
              <a:defRPr sz="6000"/>
            </a:lvl1pPr>
          </a:lstStyle>
          <a:p>
            <a:pPr/>
            <a:r>
              <a:t>Title Text</a:t>
            </a:r>
          </a:p>
        </p:txBody>
      </p:sp>
      <p:sp>
        <p:nvSpPr>
          <p:cNvPr id="40" name="Body Level One…"/>
          <p:cNvSpPr txBox="1"/>
          <p:nvPr>
            <p:ph type="body" sz="quarter" idx="1"/>
          </p:nvPr>
        </p:nvSpPr>
        <p:spPr>
          <a:xfrm>
            <a:off x="952500" y="4724400"/>
            <a:ext cx="5334000" cy="4114800"/>
          </a:xfrm>
          <a:prstGeom prst="rect">
            <a:avLst/>
          </a:prstGeom>
        </p:spPr>
        <p:txBody>
          <a:bodyPr anchor="t"/>
          <a:lstStyle>
            <a:lvl1pPr marL="0" indent="0" algn="ctr">
              <a:spcBef>
                <a:spcPts val="0"/>
              </a:spcBef>
              <a:buSzTx/>
              <a:buNone/>
              <a:defRPr sz="3700"/>
            </a:lvl1pPr>
            <a:lvl2pPr marL="0" indent="0" algn="ctr">
              <a:spcBef>
                <a:spcPts val="0"/>
              </a:spcBef>
              <a:buSzTx/>
              <a:buNone/>
              <a:defRPr sz="3700"/>
            </a:lvl2pPr>
            <a:lvl3pPr marL="0" indent="0" algn="ctr">
              <a:spcBef>
                <a:spcPts val="0"/>
              </a:spcBef>
              <a:buSzTx/>
              <a:buNone/>
              <a:defRPr sz="3700"/>
            </a:lvl3pPr>
            <a:lvl4pPr marL="0" indent="0" algn="ctr">
              <a:spcBef>
                <a:spcPts val="0"/>
              </a:spcBef>
              <a:buSzTx/>
              <a:buNone/>
              <a:defRPr sz="3700"/>
            </a:lvl4pPr>
            <a:lvl5pPr marL="0" indent="0" algn="ctr">
              <a:spcBef>
                <a:spcPts val="0"/>
              </a:spcBef>
              <a:buSzTx/>
              <a:buNone/>
              <a:defRPr sz="3700"/>
            </a:lvl5pPr>
          </a:lstStyle>
          <a:p>
            <a:pPr/>
            <a:r>
              <a:t>Body Level One</a:t>
            </a:r>
          </a:p>
          <a:p>
            <a:pPr lvl="1"/>
            <a:r>
              <a:t>Body Level Two</a:t>
            </a:r>
          </a:p>
          <a:p>
            <a:pPr lvl="2"/>
            <a:r>
              <a:t>Body Level Three</a:t>
            </a:r>
          </a:p>
          <a:p>
            <a:pPr lvl="3"/>
            <a:r>
              <a:t>Body Level Four</a:t>
            </a:r>
          </a:p>
          <a:p>
            <a:pPr lvl="4"/>
            <a:r>
              <a:t>Body Level Five</a:t>
            </a:r>
          </a:p>
        </p:txBody>
      </p:sp>
      <p:sp>
        <p:nvSpPr>
          <p:cNvPr id="41"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5.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 Top">
    <p:spTree>
      <p:nvGrpSpPr>
        <p:cNvPr id="1" name=""/>
        <p:cNvGrpSpPr/>
        <p:nvPr/>
      </p:nvGrpSpPr>
      <p:grpSpPr>
        <a:xfrm>
          <a:off x="0" y="0"/>
          <a:ext cx="0" cy="0"/>
          <a:chOff x="0" y="0"/>
          <a:chExt cx="0" cy="0"/>
        </a:xfrm>
      </p:grpSpPr>
      <p:sp>
        <p:nvSpPr>
          <p:cNvPr id="48" name="Title Text"/>
          <p:cNvSpPr txBox="1"/>
          <p:nvPr>
            <p:ph type="title"/>
          </p:nvPr>
        </p:nvSpPr>
        <p:spPr>
          <a:prstGeom prst="rect">
            <a:avLst/>
          </a:prstGeom>
        </p:spPr>
        <p:txBody>
          <a:bodyPr/>
          <a:lstStyle/>
          <a:p>
            <a:pPr/>
            <a:r>
              <a:t>Title Text</a:t>
            </a:r>
          </a:p>
        </p:txBody>
      </p:sp>
      <p:sp>
        <p:nvSpPr>
          <p:cNvPr id="49"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6.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amp; Bullets">
    <p:spTree>
      <p:nvGrpSpPr>
        <p:cNvPr id="1" name=""/>
        <p:cNvGrpSpPr/>
        <p:nvPr/>
      </p:nvGrpSpPr>
      <p:grpSpPr>
        <a:xfrm>
          <a:off x="0" y="0"/>
          <a:ext cx="0" cy="0"/>
          <a:chOff x="0" y="0"/>
          <a:chExt cx="0" cy="0"/>
        </a:xfrm>
      </p:grpSpPr>
      <p:sp>
        <p:nvSpPr>
          <p:cNvPr id="56" name="Title Text"/>
          <p:cNvSpPr txBox="1"/>
          <p:nvPr>
            <p:ph type="title"/>
          </p:nvPr>
        </p:nvSpPr>
        <p:spPr>
          <a:prstGeom prst="rect">
            <a:avLst/>
          </a:prstGeom>
        </p:spPr>
        <p:txBody>
          <a:bodyPr/>
          <a:lstStyle/>
          <a:p>
            <a:pPr/>
            <a:r>
              <a:t>Title Text</a:t>
            </a:r>
          </a:p>
        </p:txBody>
      </p:sp>
      <p:sp>
        <p:nvSpPr>
          <p:cNvPr id="57" name="Body Level One…"/>
          <p:cNvSpPr txBox="1"/>
          <p:nvPr>
            <p:ph type="body" idx="1"/>
          </p:nvPr>
        </p:nvSpPr>
        <p:spPr>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58"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7.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Title, Bullets &amp; Photo">
    <p:spTree>
      <p:nvGrpSpPr>
        <p:cNvPr id="1" name=""/>
        <p:cNvGrpSpPr/>
        <p:nvPr/>
      </p:nvGrpSpPr>
      <p:grpSpPr>
        <a:xfrm>
          <a:off x="0" y="0"/>
          <a:ext cx="0" cy="0"/>
          <a:chOff x="0" y="0"/>
          <a:chExt cx="0" cy="0"/>
        </a:xfrm>
      </p:grpSpPr>
      <p:sp>
        <p:nvSpPr>
          <p:cNvPr id="65" name="Image"/>
          <p:cNvSpPr/>
          <p:nvPr>
            <p:ph type="pic" sz="half" idx="13"/>
          </p:nvPr>
        </p:nvSpPr>
        <p:spPr>
          <a:xfrm>
            <a:off x="6718300" y="2590800"/>
            <a:ext cx="5334000" cy="6286500"/>
          </a:xfrm>
          <a:prstGeom prst="rect">
            <a:avLst/>
          </a:prstGeom>
        </p:spPr>
        <p:txBody>
          <a:bodyPr lIns="91439" tIns="45719" rIns="91439" bIns="45719" anchor="t">
            <a:noAutofit/>
          </a:bodyPr>
          <a:lstStyle/>
          <a:p>
            <a:pPr/>
          </a:p>
        </p:txBody>
      </p:sp>
      <p:sp>
        <p:nvSpPr>
          <p:cNvPr id="66" name="Title Text"/>
          <p:cNvSpPr txBox="1"/>
          <p:nvPr>
            <p:ph type="title"/>
          </p:nvPr>
        </p:nvSpPr>
        <p:spPr>
          <a:prstGeom prst="rect">
            <a:avLst/>
          </a:prstGeom>
        </p:spPr>
        <p:txBody>
          <a:bodyPr/>
          <a:lstStyle/>
          <a:p>
            <a:pPr/>
            <a:r>
              <a:t>Title Text</a:t>
            </a:r>
          </a:p>
        </p:txBody>
      </p:sp>
      <p:sp>
        <p:nvSpPr>
          <p:cNvPr id="67" name="Body Level One…"/>
          <p:cNvSpPr txBox="1"/>
          <p:nvPr>
            <p:ph type="body" sz="half" idx="1"/>
          </p:nvPr>
        </p:nvSpPr>
        <p:spPr>
          <a:xfrm>
            <a:off x="952500" y="25908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pPr/>
            <a:r>
              <a:t>Body Level One</a:t>
            </a:r>
          </a:p>
          <a:p>
            <a:pPr lvl="1"/>
            <a:r>
              <a:t>Body Level Two</a:t>
            </a:r>
          </a:p>
          <a:p>
            <a:pPr lvl="2"/>
            <a:r>
              <a:t>Body Level Three</a:t>
            </a:r>
          </a:p>
          <a:p>
            <a:pPr lvl="3"/>
            <a:r>
              <a:t>Body Level Four</a:t>
            </a:r>
          </a:p>
          <a:p>
            <a:pPr lvl="4"/>
            <a:r>
              <a:t>Body Level Five</a:t>
            </a:r>
          </a:p>
        </p:txBody>
      </p:sp>
      <p:sp>
        <p:nvSpPr>
          <p:cNvPr id="68" name="Slide Number"/>
          <p:cNvSpPr txBox="1"/>
          <p:nvPr>
            <p:ph type="sldNum" sz="quarter" idx="2"/>
          </p:nvPr>
        </p:nvSpPr>
        <p:spPr>
          <a:xfrm>
            <a:off x="6328884" y="9296400"/>
            <a:ext cx="340259" cy="342900"/>
          </a:xfrm>
          <a:prstGeom prst="rect">
            <a:avLst/>
          </a:prstGeom>
        </p:spPr>
        <p:txBody>
          <a:bodyPr/>
          <a:lstStyle>
            <a:lvl1pPr>
              <a:defRPr>
                <a:latin typeface="Helvetica Light"/>
                <a:ea typeface="Helvetica Light"/>
                <a:cs typeface="Helvetica Light"/>
                <a:sym typeface="Helvetica Light"/>
              </a:defRPr>
            </a:lvl1pPr>
          </a:lstStyle>
          <a:p>
            <a:pPr/>
            <a:fld id="{86CB4B4D-7CA3-9044-876B-883B54F8677D}" type="slidenum"/>
          </a:p>
        </p:txBody>
      </p:sp>
    </p:spTree>
  </p:cSld>
  <p:clrMapOvr>
    <a:masterClrMapping/>
  </p:clrMapOvr>
  <p:transition xmlns:p14="http://schemas.microsoft.com/office/powerpoint/2010/main" spd="med" advClick="1"/>
</p:sldLayout>
</file>

<file path=ppt/slideLayouts/slideLayout8.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Bullets">
    <p:spTree>
      <p:nvGrpSpPr>
        <p:cNvPr id="1" name=""/>
        <p:cNvGrpSpPr/>
        <p:nvPr/>
      </p:nvGrpSpPr>
      <p:grpSpPr>
        <a:xfrm>
          <a:off x="0" y="0"/>
          <a:ext cx="0" cy="0"/>
          <a:chOff x="0" y="0"/>
          <a:chExt cx="0" cy="0"/>
        </a:xfrm>
      </p:grpSpPr>
      <p:sp>
        <p:nvSpPr>
          <p:cNvPr id="75" name="Body Level One…"/>
          <p:cNvSpPr txBox="1"/>
          <p:nvPr>
            <p:ph type="body" idx="1"/>
          </p:nvPr>
        </p:nvSpPr>
        <p:spPr>
          <a:xfrm>
            <a:off x="952500" y="1270000"/>
            <a:ext cx="11099800" cy="7213600"/>
          </a:xfrm>
          <a:prstGeom prst="rect">
            <a:avLst/>
          </a:prstGeom>
        </p:spPr>
        <p:txBody>
          <a:bodyPr/>
          <a:lstStyle/>
          <a:p>
            <a:pPr/>
            <a:r>
              <a:t>Body Level One</a:t>
            </a:r>
          </a:p>
          <a:p>
            <a:pPr lvl="1"/>
            <a:r>
              <a:t>Body Level Two</a:t>
            </a:r>
          </a:p>
          <a:p>
            <a:pPr lvl="2"/>
            <a:r>
              <a:t>Body Level Three</a:t>
            </a:r>
          </a:p>
          <a:p>
            <a:pPr lvl="3"/>
            <a:r>
              <a:t>Body Level Four</a:t>
            </a:r>
          </a:p>
          <a:p>
            <a:pPr lvl="4"/>
            <a:r>
              <a:t>Body Level Five</a:t>
            </a:r>
          </a:p>
        </p:txBody>
      </p:sp>
      <p:sp>
        <p:nvSpPr>
          <p:cNvPr id="7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Layouts/slideLayout9.xml><?xml version="1.0" encoding="utf-8"?>
<p:sldLayout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type="tx" showMasterSp="1" showMasterPhAnim="1">
  <p:cSld name="Photo - 3 Up">
    <p:spTree>
      <p:nvGrpSpPr>
        <p:cNvPr id="1" name=""/>
        <p:cNvGrpSpPr/>
        <p:nvPr/>
      </p:nvGrpSpPr>
      <p:grpSpPr>
        <a:xfrm>
          <a:off x="0" y="0"/>
          <a:ext cx="0" cy="0"/>
          <a:chOff x="0" y="0"/>
          <a:chExt cx="0" cy="0"/>
        </a:xfrm>
      </p:grpSpPr>
      <p:sp>
        <p:nvSpPr>
          <p:cNvPr id="83" name="Image"/>
          <p:cNvSpPr/>
          <p:nvPr>
            <p:ph type="pic" sz="quarter" idx="13"/>
          </p:nvPr>
        </p:nvSpPr>
        <p:spPr>
          <a:xfrm>
            <a:off x="6718300" y="5092700"/>
            <a:ext cx="5334000" cy="3771900"/>
          </a:xfrm>
          <a:prstGeom prst="rect">
            <a:avLst/>
          </a:prstGeom>
        </p:spPr>
        <p:txBody>
          <a:bodyPr lIns="91439" tIns="45719" rIns="91439" bIns="45719" anchor="t">
            <a:noAutofit/>
          </a:bodyPr>
          <a:lstStyle/>
          <a:p>
            <a:pPr/>
          </a:p>
        </p:txBody>
      </p:sp>
      <p:sp>
        <p:nvSpPr>
          <p:cNvPr id="84" name="Image"/>
          <p:cNvSpPr/>
          <p:nvPr>
            <p:ph type="pic" sz="quarter" idx="14"/>
          </p:nvPr>
        </p:nvSpPr>
        <p:spPr>
          <a:xfrm>
            <a:off x="6718300" y="889000"/>
            <a:ext cx="5334000" cy="3771900"/>
          </a:xfrm>
          <a:prstGeom prst="rect">
            <a:avLst/>
          </a:prstGeom>
        </p:spPr>
        <p:txBody>
          <a:bodyPr lIns="91439" tIns="45719" rIns="91439" bIns="45719" anchor="t">
            <a:noAutofit/>
          </a:bodyPr>
          <a:lstStyle/>
          <a:p>
            <a:pPr/>
          </a:p>
        </p:txBody>
      </p:sp>
      <p:sp>
        <p:nvSpPr>
          <p:cNvPr id="85" name="Image"/>
          <p:cNvSpPr/>
          <p:nvPr>
            <p:ph type="pic" sz="half" idx="15"/>
          </p:nvPr>
        </p:nvSpPr>
        <p:spPr>
          <a:xfrm>
            <a:off x="952500" y="889000"/>
            <a:ext cx="5334000" cy="7975600"/>
          </a:xfrm>
          <a:prstGeom prst="rect">
            <a:avLst/>
          </a:prstGeom>
        </p:spPr>
        <p:txBody>
          <a:bodyPr lIns="91439" tIns="45719" rIns="91439" bIns="45719" anchor="t">
            <a:noAutofit/>
          </a:bodyPr>
          <a:lstStyle/>
          <a:p>
            <a:pPr/>
          </a:p>
        </p:txBody>
      </p:sp>
      <p:sp>
        <p:nvSpPr>
          <p:cNvPr id="86" name="Slide Number"/>
          <p:cNvSpPr txBox="1"/>
          <p:nvPr>
            <p:ph type="sldNum" sz="quarter" idx="2"/>
          </p:nvPr>
        </p:nvSpPr>
        <p:spPr>
          <a:prstGeom prst="rect">
            <a:avLst/>
          </a:prstGeom>
        </p:spPr>
        <p:txBody>
          <a:bodyPr/>
          <a:lstStyle/>
          <a:p>
            <a:pPr/>
            <a:fld id="{86CB4B4D-7CA3-9044-876B-883B54F8677D}" type="slidenum"/>
          </a:p>
        </p:txBody>
      </p:sp>
    </p:spTree>
  </p:cSld>
  <p:clrMapOvr>
    <a:masterClrMapping/>
  </p:clrMapOvr>
  <p:transition xmlns:p14="http://schemas.microsoft.com/office/powerpoint/2010/main" spd="med" advClick="1"/>
</p:sldLayout>
</file>

<file path=ppt/slideMasters/_rels/slideMaster1.xml.rels><?xml version="1.0" encoding="UTF-8"?>
<Relationships xmlns="http://schemas.openxmlformats.org/package/2006/relationships"><Relationship Id="rId1" Type="http://schemas.openxmlformats.org/officeDocument/2006/relationships/theme" Target="../theme/theme1.xml"/><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 Id="rId9" Type="http://schemas.openxmlformats.org/officeDocument/2006/relationships/slideLayout" Target="../slideLayouts/slideLayout8.xml"/><Relationship Id="rId10" Type="http://schemas.openxmlformats.org/officeDocument/2006/relationships/slideLayout" Target="../slideLayouts/slideLayout9.xml"/><Relationship Id="rId11" Type="http://schemas.openxmlformats.org/officeDocument/2006/relationships/slideLayout" Target="../slideLayouts/slideLayout10.xml"/><Relationship Id="rId12" Type="http://schemas.openxmlformats.org/officeDocument/2006/relationships/slideLayout" Target="../slideLayouts/slideLayout11.xml"/><Relationship Id="rId13" Type="http://schemas.openxmlformats.org/officeDocument/2006/relationships/slideLayout" Target="../slideLayouts/slideLayout12.xml"/><Relationship Id="rId14" Type="http://schemas.openxmlformats.org/officeDocument/2006/relationships/slideLayout" Target="../slideLayouts/slideLayout13.xml"/><Relationship Id="rId15" Type="http://schemas.openxmlformats.org/officeDocument/2006/relationships/slideLayout" Target="../slideLayouts/slideLayout14.xml"/><Relationship Id="rId16" Type="http://schemas.openxmlformats.org/officeDocument/2006/relationships/slideLayout" Target="../slideLayouts/slideLayout15.xml"/><Relationship Id="rId17" Type="http://schemas.openxmlformats.org/officeDocument/2006/relationships/slideLayout" Target="../slideLayouts/slideLayout16.xml"/><Relationship Id="rId18" Type="http://schemas.openxmlformats.org/officeDocument/2006/relationships/slideLayout" Target="../slideLayouts/slideLayout17.xml"/><Relationship Id="rId19" Type="http://schemas.openxmlformats.org/officeDocument/2006/relationships/slideLayout" Target="../slideLayouts/slideLayout18.xml"/><Relationship Id="rId20" Type="http://schemas.openxmlformats.org/officeDocument/2006/relationships/slideLayout" Target="../slideLayouts/slideLayout19.xml"/><Relationship Id="rId21" Type="http://schemas.openxmlformats.org/officeDocument/2006/relationships/slideLayout" Target="../slideLayouts/slideLayout20.xml"/><Relationship Id="rId22"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p:cSld>
    <p:bg>
      <p:bgPr>
        <a:solidFill>
          <a:srgbClr val="FFFFFF"/>
        </a:solidFill>
      </p:bgPr>
    </p:bg>
    <p:spTree>
      <p:nvGrpSpPr>
        <p:cNvPr id="1" name=""/>
        <p:cNvGrpSpPr/>
        <p:nvPr/>
      </p:nvGrpSpPr>
      <p:grpSpPr>
        <a:xfrm>
          <a:off x="0" y="0"/>
          <a:ext cx="0" cy="0"/>
          <a:chOff x="0" y="0"/>
          <a:chExt cx="0" cy="0"/>
        </a:xfrm>
      </p:grpSpPr>
      <p:sp>
        <p:nvSpPr>
          <p:cNvPr id="2" name="Title Text"/>
          <p:cNvSpPr txBox="1"/>
          <p:nvPr>
            <p:ph type="title"/>
          </p:nvPr>
        </p:nvSpPr>
        <p:spPr>
          <a:xfrm>
            <a:off x="952500" y="254000"/>
            <a:ext cx="11099800" cy="21590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Title Text</a:t>
            </a:r>
          </a:p>
        </p:txBody>
      </p:sp>
      <p:sp>
        <p:nvSpPr>
          <p:cNvPr id="3" name="Body Level One…"/>
          <p:cNvSpPr txBox="1"/>
          <p:nvPr>
            <p:ph type="body" idx="1"/>
          </p:nvPr>
        </p:nvSpPr>
        <p:spPr>
          <a:xfrm>
            <a:off x="952500" y="2590800"/>
            <a:ext cx="11099800" cy="6286500"/>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normAutofit fontScale="100000" lnSpcReduction="0"/>
          </a:bodyPr>
          <a:lstStyle/>
          <a:p>
            <a:pPr/>
            <a:r>
              <a:t>Body Level One</a:t>
            </a:r>
          </a:p>
          <a:p>
            <a:pPr lvl="1"/>
            <a:r>
              <a:t>Body Level Two</a:t>
            </a:r>
          </a:p>
          <a:p>
            <a:pPr lvl="2"/>
            <a:r>
              <a:t>Body Level Three</a:t>
            </a:r>
          </a:p>
          <a:p>
            <a:pPr lvl="3"/>
            <a:r>
              <a:t>Body Level Four</a:t>
            </a:r>
          </a:p>
          <a:p>
            <a:pPr lvl="4"/>
            <a:r>
              <a:t>Body Level Five</a:t>
            </a:r>
          </a:p>
        </p:txBody>
      </p:sp>
      <p:sp>
        <p:nvSpPr>
          <p:cNvPr id="4" name="Slide Number"/>
          <p:cNvSpPr txBox="1"/>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lvl1pPr>
              <a:defRPr b="0" sz="1600">
                <a:latin typeface="Helvetica Neue Light"/>
                <a:ea typeface="Helvetica Neue Light"/>
                <a:cs typeface="Helvetica Neue Light"/>
                <a:sym typeface="Helvetica Neue Light"/>
              </a:defRPr>
            </a:lvl1pPr>
          </a:lstStyle>
          <a:p>
            <a:pPr/>
            <a:fld id="{86CB4B4D-7CA3-9044-876B-883B54F8677D}" type="slidenum"/>
          </a:p>
        </p:txBody>
      </p:sp>
    </p:spTree>
  </p:cSld>
  <p:clrMap bg1="lt1" tx1="dk1" bg2="lt2" tx2="dk2" accent1="accent1" accent2="accent2" accent3="accent3" accent4="accent4" accent5="accent5" accent6="accent6" hlink="hlink" folHlink="fol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Lst>
  <p:transition xmlns:p14="http://schemas.microsoft.com/office/powerpoint/2010/main" spd="med" advClick="1"/>
  <p:txStyles>
    <p:titleStyle>
      <a:lvl1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1pPr>
      <a:lvl2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2pPr>
      <a:lvl3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3pPr>
      <a:lvl4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4pPr>
      <a:lvl5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5pPr>
      <a:lvl6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6pPr>
      <a:lvl7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7pPr>
      <a:lvl8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8pPr>
      <a:lvl9pPr marL="0" marR="0" indent="0" algn="ctr" defTabSz="584200" rtl="0" latinLnBrk="0">
        <a:lnSpc>
          <a:spcPct val="100000"/>
        </a:lnSpc>
        <a:spcBef>
          <a:spcPts val="0"/>
        </a:spcBef>
        <a:spcAft>
          <a:spcPts val="0"/>
        </a:spcAft>
        <a:buClrTx/>
        <a:buSzTx/>
        <a:buFontTx/>
        <a:buNone/>
        <a:tabLst/>
        <a:defRPr b="0" baseline="0" cap="none" i="0" spc="0" strike="noStrike" sz="8000" u="none">
          <a:ln>
            <a:noFill/>
          </a:ln>
          <a:solidFill>
            <a:srgbClr val="000000"/>
          </a:solidFill>
          <a:uFillTx/>
          <a:latin typeface="+mn-lt"/>
          <a:ea typeface="+mn-ea"/>
          <a:cs typeface="+mn-cs"/>
          <a:sym typeface="Helvetica Neue Medium"/>
        </a:defRPr>
      </a:lvl9pPr>
    </p:titleStyle>
    <p:bodyStyle>
      <a:lvl1pPr marL="444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1pPr>
      <a:lvl2pPr marL="889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2pPr>
      <a:lvl3pPr marL="1333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3pPr>
      <a:lvl4pPr marL="1778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4pPr>
      <a:lvl5pPr marL="2222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5pPr>
      <a:lvl6pPr marL="2667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6pPr>
      <a:lvl7pPr marL="3111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7pPr>
      <a:lvl8pPr marL="35560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8pPr>
      <a:lvl9pPr marL="4000500" marR="0" indent="-444500" algn="l" defTabSz="584200" rtl="0" latinLnBrk="0">
        <a:lnSpc>
          <a:spcPct val="100000"/>
        </a:lnSpc>
        <a:spcBef>
          <a:spcPts val="4200"/>
        </a:spcBef>
        <a:spcAft>
          <a:spcPts val="0"/>
        </a:spcAft>
        <a:buClrTx/>
        <a:buSzPct val="145000"/>
        <a:buFontTx/>
        <a:buChar char="•"/>
        <a:tabLst/>
        <a:defRPr b="0" baseline="0" cap="none" i="0" spc="0" strike="noStrike" sz="3200" u="none">
          <a:ln>
            <a:noFill/>
          </a:ln>
          <a:solidFill>
            <a:srgbClr val="000000"/>
          </a:solidFill>
          <a:uFillTx/>
          <a:latin typeface="Helvetica Neue"/>
          <a:ea typeface="Helvetica Neue"/>
          <a:cs typeface="Helvetica Neue"/>
          <a:sym typeface="Helvetica Neue"/>
        </a:defRPr>
      </a:lvl9pPr>
    </p:bodyStyle>
    <p:otherStyle>
      <a:lvl1pPr marL="0" marR="0" indent="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1pPr>
      <a:lvl2pPr marL="0" marR="0" indent="228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2pPr>
      <a:lvl3pPr marL="0" marR="0" indent="457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3pPr>
      <a:lvl4pPr marL="0" marR="0" indent="685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4pPr>
      <a:lvl5pPr marL="0" marR="0" indent="9144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5pPr>
      <a:lvl6pPr marL="0" marR="0" indent="11430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6pPr>
      <a:lvl7pPr marL="0" marR="0" indent="13716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7pPr>
      <a:lvl8pPr marL="0" marR="0" indent="16002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8pPr>
      <a:lvl9pPr marL="0" marR="0" indent="1828800" algn="ctr" defTabSz="584200" latinLnBrk="0">
        <a:lnSpc>
          <a:spcPct val="100000"/>
        </a:lnSpc>
        <a:spcBef>
          <a:spcPts val="0"/>
        </a:spcBef>
        <a:spcAft>
          <a:spcPts val="0"/>
        </a:spcAft>
        <a:buClrTx/>
        <a:buSzTx/>
        <a:buFontTx/>
        <a:buNone/>
        <a:tabLst/>
        <a:defRPr b="0" baseline="0" cap="none" i="0" spc="0" strike="noStrike" sz="1600" u="none">
          <a:ln>
            <a:noFill/>
          </a:ln>
          <a:solidFill>
            <a:schemeClr val="tx1"/>
          </a:solidFill>
          <a:uFillTx/>
          <a:latin typeface="+mn-lt"/>
          <a:ea typeface="+mn-ea"/>
          <a:cs typeface="+mn-cs"/>
          <a:sym typeface="Helvetica Neue Light"/>
        </a:defRPr>
      </a:lvl9pPr>
    </p:otherStyle>
  </p:txStyles>
</p:sldMaster>
</file>

<file path=ppt/slides/_rels/slide1.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eg"/></Relationships>

</file>

<file path=ppt/slides/_rels/slide12.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tif"/></Relationships>

</file>

<file path=ppt/slides/_rels/slide13.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image" Target="../media/image2.tif"/></Relationships>

</file>

<file path=ppt/slides/_rels/slide1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5.png"/></Relationships>

</file>

<file path=ppt/slides/_rels/slide1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2.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tif"/></Relationships>

</file>

<file path=ppt/slides/_rels/slide21.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22.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tif"/></Relationships>

</file>

<file path=ppt/slides/_rels/slide23.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4.tif"/></Relationships>

</file>

<file path=ppt/slides/_rels/slide24.xml.rels><?xml version="1.0" encoding="UTF-8"?>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image" Target="../media/image5.tif"/></Relationships>

</file>

<file path=ppt/slides/_rels/slide25.xml.rels><?xml version="1.0" encoding="UTF-8"?>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6.png"/></Relationships>

</file>

<file path=ppt/slides/_rels/slide26.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png"/></Relationships>

</file>

<file path=ppt/slides/_rels/slide27.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8.png"/></Relationships>

</file>

<file path=ppt/slides/_rels/slide28.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9.png"/></Relationships>

</file>

<file path=ppt/slides/_rels/slide29.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tif"/></Relationships>

</file>

<file path=ppt/slides/_rels/slide3.xml.rels><?xml version="1.0" encoding="UTF-8"?>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30.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1.tif"/></Relationships>

</file>

<file path=ppt/slides/_rels/slide32.xml.rels><?xml version="1.0" encoding="UTF-8"?>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image" Target="../media/image7.tif"/></Relationships>

</file>

<file path=ppt/slides/_rels/slide33.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5.jpeg"/></Relationships>

</file>

<file path=ppt/slides/_rels/slide34.xml.rels><?xml version="1.0" encoding="UTF-8"?>
<Relationships xmlns="http://schemas.openxmlformats.org/package/2006/relationships"><Relationship Id="rId1" Type="http://schemas.openxmlformats.org/officeDocument/2006/relationships/slideLayout" Target="../slideLayouts/slideLayout12.xml"/></Relationships>

</file>

<file path=ppt/slides/_rels/slide35.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6.jpeg"/></Relationships>

</file>

<file path=ppt/slides/_rels/slide37.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7.jpeg"/></Relationships>

</file>

<file path=ppt/slides/_rels/slide4.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1.png"/><Relationship Id="rId3" Type="http://schemas.openxmlformats.org/officeDocument/2006/relationships/image" Target="../media/image2.png"/></Relationships>

</file>

<file path=ppt/slides/_rels/slide5.xml.rels><?xml version="1.0" encoding="UTF-8"?>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4.png"/></Relationships>

</file>

<file path=ppt/slides/_rels/slide6.xml.rels><?xml version="1.0" encoding="UTF-8"?>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jpeg"/></Relationships>

</file>

<file path=ppt/slides/_rels/slide7.xml.rels><?xml version="1.0" encoding="UTF-8"?>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197" name="shutterstock_2025433388.jpg" descr="shutterstock_2025433388.jpg"/>
          <p:cNvPicPr>
            <a:picLocks noChangeAspect="1"/>
          </p:cNvPicPr>
          <p:nvPr/>
        </p:nvPicPr>
        <p:blipFill>
          <a:blip r:embed="rId2">
            <a:extLst/>
          </a:blip>
          <a:stretch>
            <a:fillRect/>
          </a:stretch>
        </p:blipFill>
        <p:spPr>
          <a:xfrm>
            <a:off x="-13693737" y="-100303"/>
            <a:ext cx="27209674" cy="9954206"/>
          </a:xfrm>
          <a:prstGeom prst="rect">
            <a:avLst/>
          </a:prstGeom>
          <a:ln w="12700">
            <a:miter lim="400000"/>
          </a:ln>
        </p:spPr>
      </p:pic>
      <p:sp>
        <p:nvSpPr>
          <p:cNvPr id="198" name="Impact of Web 3.0…"/>
          <p:cNvSpPr txBox="1"/>
          <p:nvPr>
            <p:ph type="ctrTitle"/>
          </p:nvPr>
        </p:nvSpPr>
        <p:spPr>
          <a:xfrm>
            <a:off x="152400" y="-838200"/>
            <a:ext cx="12081610" cy="3302000"/>
          </a:xfrm>
          <a:prstGeom prst="rect">
            <a:avLst/>
          </a:prstGeom>
        </p:spPr>
        <p:txBody>
          <a:bodyPr/>
          <a:lstStyle/>
          <a:p>
            <a:pPr algn="l">
              <a:defRPr>
                <a:solidFill>
                  <a:schemeClr val="accent1">
                    <a:hueOff val="114395"/>
                    <a:lumOff val="-24975"/>
                  </a:schemeClr>
                </a:solidFill>
              </a:defRPr>
            </a:pPr>
            <a:r>
              <a:t>Impact of Web 3.0 </a:t>
            </a:r>
          </a:p>
          <a:p>
            <a:pPr algn="l">
              <a:defRPr>
                <a:solidFill>
                  <a:schemeClr val="accent1">
                    <a:hueOff val="114395"/>
                    <a:lumOff val="-24975"/>
                  </a:schemeClr>
                </a:solidFill>
              </a:defRPr>
            </a:pPr>
            <a:r>
              <a:t>on Healthcare 4.0</a:t>
            </a:r>
          </a:p>
        </p:txBody>
      </p:sp>
      <p:sp>
        <p:nvSpPr>
          <p:cNvPr id="199" name="Dr. Ingrid Vasiliu-Feltes"/>
          <p:cNvSpPr txBox="1"/>
          <p:nvPr/>
        </p:nvSpPr>
        <p:spPr>
          <a:xfrm>
            <a:off x="9217355" y="8830920"/>
            <a:ext cx="3460090" cy="11976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chemeClr val="accent2">
                    <a:hueOff val="-85259"/>
                    <a:satOff val="14347"/>
                    <a:lumOff val="22373"/>
                  </a:schemeClr>
                </a:solidFill>
              </a:defRPr>
            </a:pPr>
            <a:r>
              <a:t>Dr. Ingrid Vasiliu-Feltes</a:t>
            </a:r>
          </a:p>
          <a:p>
            <a:pPr>
              <a:defRPr>
                <a:solidFill>
                  <a:schemeClr val="accent2">
                    <a:hueOff val="-85259"/>
                    <a:satOff val="14347"/>
                    <a:lumOff val="22373"/>
                  </a:schemeClr>
                </a:solidFill>
              </a:defRPr>
            </a:pPr>
          </a:p>
        </p:txBody>
      </p:sp>
    </p:spTree>
  </p:cSld>
  <p:clrMapOvr>
    <a:masterClrMapping/>
  </p:clrMapOvr>
  <p:transition xmlns:p14="http://schemas.microsoft.com/office/powerpoint/2010/main" spd="med" advClick="1"/>
</p:sld>
</file>

<file path=ppt/slides/slide1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32" name="Healthcare 4.0 Challenges &amp; Opportunities"/>
          <p:cNvSpPr txBox="1"/>
          <p:nvPr>
            <p:ph type="title"/>
          </p:nvPr>
        </p:nvSpPr>
        <p:spPr>
          <a:xfrm>
            <a:off x="220979" y="28390"/>
            <a:ext cx="11538511" cy="808020"/>
          </a:xfrm>
          <a:prstGeom prst="rect">
            <a:avLst/>
          </a:prstGeom>
        </p:spPr>
        <p:txBody>
          <a:bodyPr/>
          <a:lstStyle>
            <a:lvl1pPr defTabSz="936345">
              <a:lnSpc>
                <a:spcPts val="6100"/>
              </a:lnSpc>
              <a:defRPr sz="4464">
                <a:solidFill>
                  <a:schemeClr val="accent2"/>
                </a:solidFill>
              </a:defRPr>
            </a:lvl1pPr>
          </a:lstStyle>
          <a:p>
            <a:pPr/>
            <a:r>
              <a:t>Healthcare 4.0 Challenges &amp; Opportunities</a:t>
            </a:r>
          </a:p>
        </p:txBody>
      </p:sp>
      <p:sp>
        <p:nvSpPr>
          <p:cNvPr id="233" name="Repair digital trust…"/>
          <p:cNvSpPr txBox="1"/>
          <p:nvPr/>
        </p:nvSpPr>
        <p:spPr>
          <a:xfrm>
            <a:off x="6116711" y="3436571"/>
            <a:ext cx="6749503" cy="5904959"/>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a:defRPr b="0">
                <a:solidFill>
                  <a:schemeClr val="accent1">
                    <a:hueOff val="114395"/>
                    <a:lumOff val="-24975"/>
                  </a:schemeClr>
                </a:solidFill>
              </a:defRPr>
            </a:pPr>
          </a:p>
          <a:p>
            <a:pPr marL="342900" indent="-342900" algn="l">
              <a:buSzPct val="100000"/>
              <a:buChar char="•"/>
              <a:defRPr b="0">
                <a:solidFill>
                  <a:schemeClr val="accent1">
                    <a:hueOff val="114395"/>
                    <a:lumOff val="-24975"/>
                  </a:schemeClr>
                </a:solidFill>
              </a:defRPr>
            </a:pPr>
            <a:r>
              <a:t>Repair digital trust</a:t>
            </a:r>
          </a:p>
          <a:p>
            <a:pPr marL="342900" indent="-342900" algn="l">
              <a:buSzPct val="100000"/>
              <a:buChar char="•"/>
              <a:defRPr b="0">
                <a:solidFill>
                  <a:schemeClr val="accent1">
                    <a:hueOff val="114395"/>
                    <a:lumOff val="-24975"/>
                  </a:schemeClr>
                </a:solidFill>
              </a:defRPr>
            </a:pPr>
            <a:r>
              <a:t>Enhanced health data ownership </a:t>
            </a:r>
          </a:p>
          <a:p>
            <a:pPr marL="342900" indent="-342900" algn="l">
              <a:buSzPct val="100000"/>
              <a:buChar char="•"/>
              <a:defRPr b="0">
                <a:solidFill>
                  <a:schemeClr val="accent1">
                    <a:hueOff val="114395"/>
                    <a:lumOff val="-24975"/>
                  </a:schemeClr>
                </a:solidFill>
              </a:defRPr>
            </a:pPr>
            <a:r>
              <a:t>Enable health data monetization</a:t>
            </a:r>
          </a:p>
          <a:p>
            <a:pPr marL="342900" indent="-342900" algn="l">
              <a:buSzPct val="100000"/>
              <a:buChar char="•"/>
              <a:defRPr b="0">
                <a:solidFill>
                  <a:schemeClr val="accent1">
                    <a:hueOff val="114395"/>
                    <a:lumOff val="-24975"/>
                  </a:schemeClr>
                </a:solidFill>
              </a:defRPr>
            </a:pPr>
            <a:r>
              <a:t>Improve safety </a:t>
            </a:r>
          </a:p>
          <a:p>
            <a:pPr marL="342900" indent="-342900" algn="l">
              <a:buSzPct val="100000"/>
              <a:buChar char="•"/>
              <a:defRPr b="0">
                <a:solidFill>
                  <a:schemeClr val="accent1">
                    <a:hueOff val="114395"/>
                    <a:lumOff val="-24975"/>
                  </a:schemeClr>
                </a:solidFill>
              </a:defRPr>
            </a:pPr>
            <a:r>
              <a:t>Improve access </a:t>
            </a:r>
          </a:p>
          <a:p>
            <a:pPr marL="342900" indent="-342900" algn="l">
              <a:buSzPct val="100000"/>
              <a:buChar char="•"/>
              <a:defRPr b="0">
                <a:solidFill>
                  <a:schemeClr val="accent1">
                    <a:hueOff val="114395"/>
                    <a:lumOff val="-24975"/>
                  </a:schemeClr>
                </a:solidFill>
              </a:defRPr>
            </a:pPr>
            <a:r>
              <a:t>Improve outcomes</a:t>
            </a:r>
          </a:p>
          <a:p>
            <a:pPr marL="342900" indent="-342900" algn="l">
              <a:buSzPct val="100000"/>
              <a:buChar char="•"/>
              <a:defRPr b="0">
                <a:solidFill>
                  <a:schemeClr val="accent1">
                    <a:hueOff val="114395"/>
                    <a:lumOff val="-24975"/>
                  </a:schemeClr>
                </a:solidFill>
              </a:defRPr>
            </a:pPr>
            <a:r>
              <a:t>Improve experience </a:t>
            </a:r>
          </a:p>
          <a:p>
            <a:pPr marL="342900" indent="-342900" algn="l">
              <a:buSzPct val="100000"/>
              <a:buChar char="•"/>
              <a:defRPr b="0">
                <a:solidFill>
                  <a:schemeClr val="accent1">
                    <a:hueOff val="114395"/>
                    <a:lumOff val="-24975"/>
                  </a:schemeClr>
                </a:solidFill>
              </a:defRPr>
            </a:pPr>
            <a:r>
              <a:t>Redesign healthcare delivery </a:t>
            </a:r>
          </a:p>
          <a:p>
            <a:pPr marL="342900" indent="-342900" algn="l">
              <a:buSzPct val="100000"/>
              <a:buChar char="•"/>
              <a:defRPr b="0">
                <a:solidFill>
                  <a:schemeClr val="accent1">
                    <a:hueOff val="114395"/>
                    <a:lumOff val="-24975"/>
                  </a:schemeClr>
                </a:solidFill>
              </a:defRPr>
            </a:pPr>
            <a:r>
              <a:t>Build a culture of digital ethics in healthcare </a:t>
            </a:r>
          </a:p>
          <a:p>
            <a:pPr marL="342900" indent="-342900" algn="l">
              <a:buSzPct val="100000"/>
              <a:buChar char="•"/>
              <a:defRPr b="0">
                <a:solidFill>
                  <a:schemeClr val="accent1">
                    <a:hueOff val="114395"/>
                    <a:lumOff val="-24975"/>
                  </a:schemeClr>
                </a:solidFill>
              </a:defRPr>
            </a:pPr>
            <a:r>
              <a:t>Build a culture of cyber-resilience in healthcare </a:t>
            </a:r>
          </a:p>
          <a:p>
            <a:pPr marL="342900" indent="-342900" algn="l">
              <a:buSzPct val="100000"/>
              <a:buChar char="•"/>
              <a:defRPr b="0">
                <a:solidFill>
                  <a:schemeClr val="accent1">
                    <a:hueOff val="114395"/>
                    <a:lumOff val="-24975"/>
                  </a:schemeClr>
                </a:solidFill>
              </a:defRPr>
            </a:pPr>
            <a:r>
              <a:t>UN SDGs alignment</a:t>
            </a:r>
          </a:p>
          <a:p>
            <a:pPr marL="342900" indent="-342900" algn="l">
              <a:buSzPct val="100000"/>
              <a:buChar char="•"/>
              <a:defRPr b="0">
                <a:solidFill>
                  <a:schemeClr val="accent1">
                    <a:hueOff val="114395"/>
                    <a:lumOff val="-24975"/>
                  </a:schemeClr>
                </a:solidFill>
              </a:defRPr>
            </a:pPr>
            <a:r>
              <a:t>UN Human Rights Agenda </a:t>
            </a:r>
          </a:p>
        </p:txBody>
      </p:sp>
      <p:sp>
        <p:nvSpPr>
          <p:cNvPr id="234" name="Digital divide…"/>
          <p:cNvSpPr txBox="1"/>
          <p:nvPr>
            <p:ph type="body" sz="quarter" idx="1"/>
          </p:nvPr>
        </p:nvSpPr>
        <p:spPr>
          <a:xfrm>
            <a:off x="703579" y="3389963"/>
            <a:ext cx="4521614" cy="3718332"/>
          </a:xfrm>
          <a:prstGeom prst="rect">
            <a:avLst/>
          </a:prstGeom>
        </p:spPr>
        <p:txBody>
          <a:bodyPr/>
          <a:lstStyle/>
          <a:p>
            <a:pPr defTabSz="496570">
              <a:lnSpc>
                <a:spcPct val="100000"/>
              </a:lnSpc>
              <a:spcBef>
                <a:spcPts val="0"/>
              </a:spcBef>
              <a:defRPr sz="2465">
                <a:solidFill>
                  <a:schemeClr val="accent1">
                    <a:hueOff val="114395"/>
                    <a:lumOff val="-24975"/>
                  </a:schemeClr>
                </a:solidFill>
                <a:latin typeface="Helvetica Neue"/>
                <a:ea typeface="Helvetica Neue"/>
                <a:cs typeface="Helvetica Neue"/>
                <a:sym typeface="Helvetica Neue"/>
              </a:defRPr>
            </a:pPr>
          </a:p>
          <a:p>
            <a:pPr marL="291465" indent="-291465" defTabSz="496570">
              <a:lnSpc>
                <a:spcPct val="100000"/>
              </a:lnSpc>
              <a:spcBef>
                <a:spcPts val="0"/>
              </a:spcBef>
              <a:buSzPct val="100000"/>
              <a:buChar char="•"/>
              <a:defRPr sz="2465">
                <a:solidFill>
                  <a:schemeClr val="accent1">
                    <a:hueOff val="114395"/>
                    <a:lumOff val="-24975"/>
                  </a:schemeClr>
                </a:solidFill>
                <a:latin typeface="Helvetica Neue"/>
                <a:ea typeface="Helvetica Neue"/>
                <a:cs typeface="Helvetica Neue"/>
                <a:sym typeface="Helvetica Neue"/>
              </a:defRPr>
            </a:pPr>
            <a:r>
              <a:t>Digital divide</a:t>
            </a:r>
          </a:p>
          <a:p>
            <a:pPr marL="291465" indent="-291465" defTabSz="496570">
              <a:lnSpc>
                <a:spcPct val="100000"/>
              </a:lnSpc>
              <a:spcBef>
                <a:spcPts val="0"/>
              </a:spcBef>
              <a:buSzPct val="100000"/>
              <a:buChar char="•"/>
              <a:defRPr sz="2465">
                <a:solidFill>
                  <a:schemeClr val="accent1">
                    <a:hueOff val="114395"/>
                    <a:lumOff val="-24975"/>
                  </a:schemeClr>
                </a:solidFill>
                <a:latin typeface="Helvetica Neue"/>
                <a:ea typeface="Helvetica Neue"/>
                <a:cs typeface="Helvetica Neue"/>
                <a:sym typeface="Helvetica Neue"/>
              </a:defRPr>
            </a:pPr>
            <a:r>
              <a:t>Digital literacy </a:t>
            </a:r>
          </a:p>
          <a:p>
            <a:pPr marL="291465" indent="-291465" defTabSz="496570">
              <a:lnSpc>
                <a:spcPct val="100000"/>
              </a:lnSpc>
              <a:spcBef>
                <a:spcPts val="0"/>
              </a:spcBef>
              <a:buSzPct val="100000"/>
              <a:buChar char="•"/>
              <a:defRPr sz="2465">
                <a:solidFill>
                  <a:schemeClr val="accent1">
                    <a:hueOff val="114395"/>
                    <a:lumOff val="-24975"/>
                  </a:schemeClr>
                </a:solidFill>
                <a:latin typeface="Helvetica Neue"/>
                <a:ea typeface="Helvetica Neue"/>
                <a:cs typeface="Helvetica Neue"/>
                <a:sym typeface="Helvetica Neue"/>
              </a:defRPr>
            </a:pPr>
            <a:r>
              <a:t>Digital fluency </a:t>
            </a:r>
          </a:p>
          <a:p>
            <a:pPr marL="291465" indent="-291465" defTabSz="496570">
              <a:lnSpc>
                <a:spcPct val="100000"/>
              </a:lnSpc>
              <a:spcBef>
                <a:spcPts val="0"/>
              </a:spcBef>
              <a:buSzPct val="100000"/>
              <a:buChar char="•"/>
              <a:defRPr sz="2465">
                <a:solidFill>
                  <a:schemeClr val="accent1">
                    <a:hueOff val="114395"/>
                    <a:lumOff val="-24975"/>
                  </a:schemeClr>
                </a:solidFill>
                <a:latin typeface="Helvetica Neue"/>
                <a:ea typeface="Helvetica Neue"/>
                <a:cs typeface="Helvetica Neue"/>
                <a:sym typeface="Helvetica Neue"/>
              </a:defRPr>
            </a:pPr>
            <a:r>
              <a:t>Health equity divide </a:t>
            </a:r>
          </a:p>
          <a:p>
            <a:pPr marL="291465" indent="-291465" defTabSz="496570">
              <a:lnSpc>
                <a:spcPct val="100000"/>
              </a:lnSpc>
              <a:spcBef>
                <a:spcPts val="0"/>
              </a:spcBef>
              <a:buSzPct val="100000"/>
              <a:buChar char="•"/>
              <a:defRPr sz="2465">
                <a:solidFill>
                  <a:schemeClr val="accent1">
                    <a:hueOff val="114395"/>
                    <a:lumOff val="-24975"/>
                  </a:schemeClr>
                </a:solidFill>
                <a:latin typeface="Helvetica Neue"/>
                <a:ea typeface="Helvetica Neue"/>
                <a:cs typeface="Helvetica Neue"/>
                <a:sym typeface="Helvetica Neue"/>
              </a:defRPr>
            </a:pPr>
            <a:r>
              <a:t>Financial divide </a:t>
            </a:r>
          </a:p>
          <a:p>
            <a:pPr marL="291465" indent="-291465" defTabSz="496570">
              <a:lnSpc>
                <a:spcPct val="100000"/>
              </a:lnSpc>
              <a:spcBef>
                <a:spcPts val="0"/>
              </a:spcBef>
              <a:buSzPct val="100000"/>
              <a:buChar char="•"/>
              <a:defRPr sz="2465">
                <a:solidFill>
                  <a:schemeClr val="accent1">
                    <a:hueOff val="114395"/>
                    <a:lumOff val="-24975"/>
                  </a:schemeClr>
                </a:solidFill>
                <a:latin typeface="Helvetica Neue"/>
                <a:ea typeface="Helvetica Neue"/>
                <a:cs typeface="Helvetica Neue"/>
                <a:sym typeface="Helvetica Neue"/>
              </a:defRPr>
            </a:pPr>
            <a:r>
              <a:t>Cybersecurity</a:t>
            </a:r>
          </a:p>
          <a:p>
            <a:pPr marL="291465" indent="-291465" defTabSz="496570">
              <a:lnSpc>
                <a:spcPct val="100000"/>
              </a:lnSpc>
              <a:spcBef>
                <a:spcPts val="0"/>
              </a:spcBef>
              <a:buSzPct val="100000"/>
              <a:buChar char="•"/>
              <a:defRPr sz="2465">
                <a:solidFill>
                  <a:schemeClr val="accent1">
                    <a:hueOff val="114395"/>
                    <a:lumOff val="-24975"/>
                  </a:schemeClr>
                </a:solidFill>
                <a:latin typeface="Helvetica Neue"/>
                <a:ea typeface="Helvetica Neue"/>
                <a:cs typeface="Helvetica Neue"/>
                <a:sym typeface="Helvetica Neue"/>
              </a:defRPr>
            </a:pPr>
            <a:r>
              <a:t>Ethics breaches</a:t>
            </a:r>
          </a:p>
          <a:p>
            <a:pPr marL="291465" indent="-291465" defTabSz="496570">
              <a:lnSpc>
                <a:spcPct val="100000"/>
              </a:lnSpc>
              <a:spcBef>
                <a:spcPts val="0"/>
              </a:spcBef>
              <a:buSzPct val="100000"/>
              <a:buChar char="•"/>
              <a:defRPr sz="2465">
                <a:solidFill>
                  <a:schemeClr val="accent1">
                    <a:hueOff val="114395"/>
                    <a:lumOff val="-24975"/>
                  </a:schemeClr>
                </a:solidFill>
                <a:latin typeface="Helvetica Neue"/>
                <a:ea typeface="Helvetica Neue"/>
                <a:cs typeface="Helvetica Neue"/>
                <a:sym typeface="Helvetica Neue"/>
              </a:defRPr>
            </a:pPr>
            <a:r>
              <a:t>Lack fo digital trust</a:t>
            </a:r>
          </a:p>
          <a:p>
            <a:pPr marL="291465" indent="-291465" defTabSz="496570">
              <a:lnSpc>
                <a:spcPct val="100000"/>
              </a:lnSpc>
              <a:spcBef>
                <a:spcPts val="0"/>
              </a:spcBef>
              <a:buSzPct val="100000"/>
              <a:buChar char="•"/>
              <a:defRPr sz="2465">
                <a:solidFill>
                  <a:schemeClr val="accent1">
                    <a:hueOff val="114395"/>
                    <a:lumOff val="-24975"/>
                  </a:schemeClr>
                </a:solidFill>
                <a:latin typeface="Helvetica Neue"/>
                <a:ea typeface="Helvetica Neue"/>
                <a:cs typeface="Helvetica Neue"/>
                <a:sym typeface="Helvetica Neue"/>
              </a:defRPr>
            </a:pPr>
            <a:r>
              <a:t>Cultural</a:t>
            </a:r>
          </a:p>
        </p:txBody>
      </p:sp>
      <p:sp>
        <p:nvSpPr>
          <p:cNvPr id="235" name="Challenges"/>
          <p:cNvSpPr txBox="1"/>
          <p:nvPr/>
        </p:nvSpPr>
        <p:spPr>
          <a:xfrm>
            <a:off x="792581" y="1990607"/>
            <a:ext cx="1818438"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2"/>
                </a:solidFill>
              </a:defRPr>
            </a:lvl1pPr>
          </a:lstStyle>
          <a:p>
            <a:pPr/>
            <a:r>
              <a:t>Challenges </a:t>
            </a:r>
          </a:p>
        </p:txBody>
      </p:sp>
      <p:sp>
        <p:nvSpPr>
          <p:cNvPr id="236" name="Opportunities"/>
          <p:cNvSpPr txBox="1"/>
          <p:nvPr/>
        </p:nvSpPr>
        <p:spPr>
          <a:xfrm>
            <a:off x="6976059" y="1990607"/>
            <a:ext cx="2100682"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2"/>
                </a:solidFill>
              </a:defRPr>
            </a:lvl1pPr>
          </a:lstStyle>
          <a:p>
            <a:pPr/>
            <a:r>
              <a:t>Opportunities</a:t>
            </a:r>
          </a:p>
        </p:txBody>
      </p:sp>
    </p:spTree>
  </p:cSld>
  <p:clrMapOvr>
    <a:masterClrMapping/>
  </p:clrMapOvr>
  <p:transition xmlns:p14="http://schemas.microsoft.com/office/powerpoint/2010/main" spd="med" advClick="1"/>
</p:sld>
</file>

<file path=ppt/slides/slide1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38" name="shutterstock_2149237967.jpg" descr="shutterstock_2149237967.jpg"/>
          <p:cNvPicPr>
            <a:picLocks noChangeAspect="1"/>
          </p:cNvPicPr>
          <p:nvPr/>
        </p:nvPicPr>
        <p:blipFill>
          <a:blip r:embed="rId2">
            <a:extLst/>
          </a:blip>
          <a:stretch>
            <a:fillRect/>
          </a:stretch>
        </p:blipFill>
        <p:spPr>
          <a:xfrm>
            <a:off x="-8256827" y="-3661"/>
            <a:ext cx="29518454" cy="12183072"/>
          </a:xfrm>
          <a:prstGeom prst="rect">
            <a:avLst/>
          </a:prstGeom>
          <a:ln w="12700">
            <a:miter lim="400000"/>
          </a:ln>
        </p:spPr>
      </p:pic>
      <p:sp>
        <p:nvSpPr>
          <p:cNvPr id="239" name="Leveraging Web 3.0"/>
          <p:cNvSpPr txBox="1"/>
          <p:nvPr>
            <p:ph type="title"/>
          </p:nvPr>
        </p:nvSpPr>
        <p:spPr>
          <a:xfrm>
            <a:off x="-660400" y="7721600"/>
            <a:ext cx="11099800" cy="2159000"/>
          </a:xfrm>
          <a:prstGeom prst="rect">
            <a:avLst/>
          </a:prstGeom>
        </p:spPr>
        <p:txBody>
          <a:bodyPr/>
          <a:lstStyle>
            <a:lvl1pPr>
              <a:defRPr>
                <a:solidFill>
                  <a:schemeClr val="accent2">
                    <a:hueOff val="-85259"/>
                    <a:satOff val="14347"/>
                    <a:lumOff val="22373"/>
                  </a:schemeClr>
                </a:solidFill>
              </a:defRPr>
            </a:lvl1pPr>
          </a:lstStyle>
          <a:p>
            <a:pPr/>
            <a:r>
              <a:t>Leveraging Web 3.0 </a:t>
            </a:r>
          </a:p>
        </p:txBody>
      </p:sp>
    </p:spTree>
  </p:cSld>
  <p:clrMapOvr>
    <a:masterClrMapping/>
  </p:clrMapOvr>
  <p:transition xmlns:p14="http://schemas.microsoft.com/office/powerpoint/2010/main" spd="med" advClick="1"/>
</p:sld>
</file>

<file path=ppt/slides/slide1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41" name="Web 3.0"/>
          <p:cNvSpPr txBox="1"/>
          <p:nvPr>
            <p:ph type="title"/>
          </p:nvPr>
        </p:nvSpPr>
        <p:spPr>
          <a:xfrm>
            <a:off x="952500" y="-38100"/>
            <a:ext cx="11099800" cy="1331069"/>
          </a:xfrm>
          <a:prstGeom prst="rect">
            <a:avLst/>
          </a:prstGeom>
        </p:spPr>
        <p:txBody>
          <a:bodyPr/>
          <a:lstStyle>
            <a:lvl1pPr>
              <a:defRPr>
                <a:solidFill>
                  <a:schemeClr val="accent2"/>
                </a:solidFill>
              </a:defRPr>
            </a:lvl1pPr>
          </a:lstStyle>
          <a:p>
            <a:pPr/>
            <a:r>
              <a:t>Web 3.0</a:t>
            </a:r>
          </a:p>
        </p:txBody>
      </p:sp>
      <p:sp>
        <p:nvSpPr>
          <p:cNvPr id="242" name="Web 3.0 represents its next phase of the world wide web, which will be decentralized, open, and of greater utility."/>
          <p:cNvSpPr txBox="1"/>
          <p:nvPr/>
        </p:nvSpPr>
        <p:spPr>
          <a:xfrm>
            <a:off x="1944098" y="4417248"/>
            <a:ext cx="8827833" cy="23241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2900">
                <a:solidFill>
                  <a:schemeClr val="accent1">
                    <a:hueOff val="114395"/>
                    <a:lumOff val="-24975"/>
                  </a:schemeClr>
                </a:solidFill>
                <a:latin typeface="Helvetica"/>
                <a:ea typeface="Helvetica"/>
                <a:cs typeface="Helvetica"/>
                <a:sym typeface="Helvetica"/>
              </a:defRPr>
            </a:pPr>
            <a:r>
              <a:t>Web 3.0 represents its next phase of the world wide web, which will be decentralized, open, and of greater utility.</a:t>
            </a:r>
          </a:p>
          <a:p>
            <a:pPr defTabSz="457200">
              <a:defRPr sz="2900">
                <a:solidFill>
                  <a:schemeClr val="accent1">
                    <a:hueOff val="114395"/>
                    <a:lumOff val="-24975"/>
                  </a:schemeClr>
                </a:solidFill>
                <a:latin typeface="Helvetica"/>
                <a:ea typeface="Helvetica"/>
                <a:cs typeface="Helvetica"/>
                <a:sym typeface="Helvetica"/>
              </a:defRPr>
            </a:pPr>
          </a:p>
        </p:txBody>
      </p:sp>
      <p:pic>
        <p:nvPicPr>
          <p:cNvPr id="243" name="Image" descr="Image"/>
          <p:cNvPicPr>
            <a:picLocks noChangeAspect="1"/>
          </p:cNvPicPr>
          <p:nvPr/>
        </p:nvPicPr>
        <p:blipFill>
          <a:blip r:embed="rId2">
            <a:alphaModFix amt="28747"/>
            <a:extLst/>
          </a:blip>
          <a:srcRect l="12389" t="0" r="10402" b="0"/>
          <a:stretch>
            <a:fillRect/>
          </a:stretch>
        </p:blipFill>
        <p:spPr>
          <a:xfrm>
            <a:off x="-927100" y="-129230"/>
            <a:ext cx="14071773" cy="10297616"/>
          </a:xfrm>
          <a:prstGeom prst="rect">
            <a:avLst/>
          </a:prstGeom>
          <a:ln w="12700">
            <a:miter lim="400000"/>
          </a:ln>
        </p:spPr>
      </p:pic>
    </p:spTree>
  </p:cSld>
  <p:clrMapOvr>
    <a:masterClrMapping/>
  </p:clrMapOvr>
  <p:transition xmlns:p14="http://schemas.microsoft.com/office/powerpoint/2010/main" spd="med" advClick="1"/>
</p:sld>
</file>

<file path=ppt/slides/slide1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2">
            <a:hueOff val="167855"/>
            <a:satOff val="17755"/>
            <a:lumOff val="-16671"/>
          </a:schemeClr>
        </a:solidFill>
      </p:bgPr>
    </p:bg>
    <p:spTree>
      <p:nvGrpSpPr>
        <p:cNvPr id="1" name=""/>
        <p:cNvGrpSpPr/>
        <p:nvPr/>
      </p:nvGrpSpPr>
      <p:grpSpPr>
        <a:xfrm>
          <a:off x="0" y="0"/>
          <a:ext cx="0" cy="0"/>
          <a:chOff x="0" y="0"/>
          <a:chExt cx="0" cy="0"/>
        </a:xfrm>
      </p:grpSpPr>
      <p:sp>
        <p:nvSpPr>
          <p:cNvPr id="245" name="Web Evolution"/>
          <p:cNvSpPr txBox="1"/>
          <p:nvPr>
            <p:ph type="title"/>
          </p:nvPr>
        </p:nvSpPr>
        <p:spPr>
          <a:xfrm>
            <a:off x="952500" y="-38100"/>
            <a:ext cx="11099800" cy="1331069"/>
          </a:xfrm>
          <a:prstGeom prst="rect">
            <a:avLst/>
          </a:prstGeom>
        </p:spPr>
        <p:txBody>
          <a:bodyPr/>
          <a:lstStyle>
            <a:lvl1pPr>
              <a:defRPr>
                <a:solidFill>
                  <a:srgbClr val="FFFFFF"/>
                </a:solidFill>
              </a:defRPr>
            </a:lvl1pPr>
          </a:lstStyle>
          <a:p>
            <a:pPr/>
            <a:r>
              <a:t>Web Evolution</a:t>
            </a:r>
          </a:p>
        </p:txBody>
      </p:sp>
      <p:sp>
        <p:nvSpPr>
          <p:cNvPr id="246" name="Web 1.0"/>
          <p:cNvSpPr/>
          <p:nvPr/>
        </p:nvSpPr>
        <p:spPr>
          <a:xfrm>
            <a:off x="1551502" y="3606162"/>
            <a:ext cx="1328627" cy="1263599"/>
          </a:xfrm>
          <a:prstGeom prst="pentagon">
            <a:avLst/>
          </a:prstGeom>
          <a:solidFill>
            <a:schemeClr val="accent1">
              <a:hueOff val="114395"/>
              <a:lumOff val="-249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Web 1.0</a:t>
            </a:r>
          </a:p>
        </p:txBody>
      </p:sp>
      <p:sp>
        <p:nvSpPr>
          <p:cNvPr id="247" name="Web 2.0"/>
          <p:cNvSpPr/>
          <p:nvPr/>
        </p:nvSpPr>
        <p:spPr>
          <a:xfrm>
            <a:off x="5838087" y="3606162"/>
            <a:ext cx="1328626" cy="1263599"/>
          </a:xfrm>
          <a:prstGeom prst="pentagon">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Web 2.0</a:t>
            </a:r>
          </a:p>
        </p:txBody>
      </p:sp>
      <p:sp>
        <p:nvSpPr>
          <p:cNvPr id="248" name="Web 3.0"/>
          <p:cNvSpPr/>
          <p:nvPr/>
        </p:nvSpPr>
        <p:spPr>
          <a:xfrm>
            <a:off x="9952887" y="3606162"/>
            <a:ext cx="1328626" cy="1263599"/>
          </a:xfrm>
          <a:prstGeom prst="pentagon">
            <a:avLst/>
          </a:prstGeom>
          <a:solidFill>
            <a:schemeClr val="accent2">
              <a:hueOff val="-85259"/>
              <a:satOff val="14347"/>
              <a:lumOff val="22373"/>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Web 3.0</a:t>
            </a:r>
          </a:p>
        </p:txBody>
      </p:sp>
      <p:sp>
        <p:nvSpPr>
          <p:cNvPr id="249" name="Basic Webpage…"/>
          <p:cNvSpPr txBox="1"/>
          <p:nvPr/>
        </p:nvSpPr>
        <p:spPr>
          <a:xfrm>
            <a:off x="432125" y="5332070"/>
            <a:ext cx="3567380" cy="26708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defRPr>
            </a:pPr>
            <a:r>
              <a:t>Basic Webpage</a:t>
            </a:r>
          </a:p>
          <a:p>
            <a:pPr>
              <a:defRPr>
                <a:solidFill>
                  <a:srgbClr val="FFFFFF"/>
                </a:solidFill>
              </a:defRPr>
            </a:pPr>
            <a:r>
              <a:t>HTML/Portals</a:t>
            </a:r>
          </a:p>
          <a:p>
            <a:pPr>
              <a:defRPr>
                <a:solidFill>
                  <a:srgbClr val="FFFFFF"/>
                </a:solidFill>
              </a:defRPr>
            </a:pPr>
            <a:r>
              <a:t>Mostly Read Only</a:t>
            </a:r>
          </a:p>
          <a:p>
            <a:pPr>
              <a:defRPr>
                <a:solidFill>
                  <a:srgbClr val="FFFFFF"/>
                </a:solidFill>
              </a:defRPr>
            </a:pPr>
            <a:r>
              <a:t>Directory Access</a:t>
            </a:r>
          </a:p>
          <a:p>
            <a:pPr>
              <a:defRPr>
                <a:solidFill>
                  <a:srgbClr val="FFFFFF"/>
                </a:solidFill>
              </a:defRPr>
            </a:pPr>
            <a:r>
              <a:t>Page Views</a:t>
            </a:r>
          </a:p>
          <a:p>
            <a:pPr>
              <a:defRPr>
                <a:solidFill>
                  <a:srgbClr val="FFFFFF"/>
                </a:solidFill>
              </a:defRPr>
            </a:pPr>
            <a:r>
              <a:t>Banner Advertising</a:t>
            </a:r>
          </a:p>
          <a:p>
            <a:pPr>
              <a:defRPr>
                <a:solidFill>
                  <a:srgbClr val="FFFFFF"/>
                </a:solidFill>
              </a:defRPr>
            </a:pPr>
            <a:r>
              <a:t>Limited Internet Access</a:t>
            </a:r>
          </a:p>
        </p:txBody>
      </p:sp>
      <p:sp>
        <p:nvSpPr>
          <p:cNvPr id="250" name="User generated content…"/>
          <p:cNvSpPr txBox="1"/>
          <p:nvPr/>
        </p:nvSpPr>
        <p:spPr>
          <a:xfrm>
            <a:off x="4411014" y="5351120"/>
            <a:ext cx="4182772" cy="37757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defRPr>
            </a:pPr>
            <a:r>
              <a:t>User generated content </a:t>
            </a:r>
          </a:p>
          <a:p>
            <a:pPr>
              <a:defRPr>
                <a:solidFill>
                  <a:srgbClr val="FFFFFF"/>
                </a:solidFill>
              </a:defRPr>
            </a:pPr>
            <a:r>
              <a:t>Blogs</a:t>
            </a:r>
          </a:p>
          <a:p>
            <a:pPr>
              <a:defRPr>
                <a:solidFill>
                  <a:srgbClr val="FFFFFF"/>
                </a:solidFill>
              </a:defRPr>
            </a:pPr>
            <a:r>
              <a:t>Content Sharing</a:t>
            </a:r>
          </a:p>
          <a:p>
            <a:pPr>
              <a:defRPr>
                <a:solidFill>
                  <a:srgbClr val="FFFFFF"/>
                </a:solidFill>
              </a:defRPr>
            </a:pPr>
            <a:r>
              <a:t>Tagging</a:t>
            </a:r>
          </a:p>
          <a:p>
            <a:pPr>
              <a:defRPr>
                <a:solidFill>
                  <a:srgbClr val="FFFFFF"/>
                </a:solidFill>
              </a:defRPr>
            </a:pPr>
            <a:r>
              <a:t>Interactive advertising </a:t>
            </a:r>
          </a:p>
          <a:p>
            <a:pPr>
              <a:defRPr>
                <a:solidFill>
                  <a:srgbClr val="FFFFFF"/>
                </a:solidFill>
              </a:defRPr>
            </a:pPr>
            <a:r>
              <a:t>Mobile Access</a:t>
            </a:r>
          </a:p>
          <a:p>
            <a:pPr>
              <a:defRPr>
                <a:solidFill>
                  <a:srgbClr val="FFFFFF"/>
                </a:solidFill>
              </a:defRPr>
            </a:pPr>
            <a:r>
              <a:t>Apps</a:t>
            </a:r>
          </a:p>
          <a:p>
            <a:pPr>
              <a:defRPr>
                <a:solidFill>
                  <a:srgbClr val="FFFFFF"/>
                </a:solidFill>
              </a:defRPr>
            </a:pPr>
            <a:r>
              <a:t>XML.RSS</a:t>
            </a:r>
          </a:p>
          <a:p>
            <a:pPr>
              <a:defRPr>
                <a:solidFill>
                  <a:srgbClr val="FFFFFF"/>
                </a:solidFill>
              </a:defRPr>
            </a:pPr>
            <a:r>
              <a:t>High Speed Communication</a:t>
            </a:r>
          </a:p>
          <a:p>
            <a:pPr>
              <a:defRPr>
                <a:solidFill>
                  <a:srgbClr val="FFFFFF"/>
                </a:solidFill>
              </a:defRPr>
            </a:pPr>
            <a:r>
              <a:t>Global Internet Access</a:t>
            </a:r>
          </a:p>
        </p:txBody>
      </p:sp>
      <p:sp>
        <p:nvSpPr>
          <p:cNvPr id="251" name="Portable…"/>
          <p:cNvSpPr txBox="1"/>
          <p:nvPr/>
        </p:nvSpPr>
        <p:spPr>
          <a:xfrm>
            <a:off x="9005295" y="5332070"/>
            <a:ext cx="3348229" cy="30391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a:solidFill>
                  <a:srgbClr val="FFFFFF"/>
                </a:solidFill>
              </a:defRPr>
            </a:pPr>
            <a:r>
              <a:t>Portable</a:t>
            </a:r>
          </a:p>
          <a:p>
            <a:pPr>
              <a:defRPr>
                <a:solidFill>
                  <a:srgbClr val="FFFFFF"/>
                </a:solidFill>
              </a:defRPr>
            </a:pPr>
            <a:r>
              <a:t> Personal</a:t>
            </a:r>
          </a:p>
          <a:p>
            <a:pPr>
              <a:defRPr>
                <a:solidFill>
                  <a:srgbClr val="FFFFFF"/>
                </a:solidFill>
              </a:defRPr>
            </a:pPr>
            <a:r>
              <a:t>Livestreams</a:t>
            </a:r>
          </a:p>
          <a:p>
            <a:pPr>
              <a:defRPr>
                <a:solidFill>
                  <a:srgbClr val="FFFFFF"/>
                </a:solidFill>
              </a:defRPr>
            </a:pPr>
            <a:r>
              <a:t>Smart Applications</a:t>
            </a:r>
          </a:p>
          <a:p>
            <a:pPr>
              <a:defRPr>
                <a:solidFill>
                  <a:srgbClr val="FFFFFF"/>
                </a:solidFill>
              </a:defRPr>
            </a:pPr>
            <a:r>
              <a:t>User engagement </a:t>
            </a:r>
          </a:p>
          <a:p>
            <a:pPr>
              <a:defRPr>
                <a:solidFill>
                  <a:srgbClr val="FFFFFF"/>
                </a:solidFill>
              </a:defRPr>
            </a:pPr>
            <a:r>
              <a:t>Behavioral advertising</a:t>
            </a:r>
          </a:p>
          <a:p>
            <a:pPr>
              <a:defRPr>
                <a:solidFill>
                  <a:srgbClr val="FFFFFF"/>
                </a:solidFill>
              </a:defRPr>
            </a:pPr>
            <a:r>
              <a:t>Semantic Web</a:t>
            </a:r>
          </a:p>
          <a:p>
            <a:pPr>
              <a:defRPr>
                <a:solidFill>
                  <a:srgbClr val="FFFFFF"/>
                </a:solidFill>
              </a:defRPr>
            </a:pPr>
            <a:r>
              <a:t>RDF/RDFS/OWL  </a:t>
            </a:r>
          </a:p>
        </p:txBody>
      </p:sp>
    </p:spTree>
  </p:cSld>
  <p:clrMapOvr>
    <a:masterClrMapping/>
  </p:clrMapOvr>
  <p:transition xmlns:p14="http://schemas.microsoft.com/office/powerpoint/2010/main" spd="med" advClick="1"/>
</p:sld>
</file>

<file path=ppt/slides/slide1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2">
            <a:hueOff val="167855"/>
            <a:satOff val="17755"/>
            <a:lumOff val="-16671"/>
          </a:schemeClr>
        </a:solidFill>
      </p:bgPr>
    </p:bg>
    <p:spTree>
      <p:nvGrpSpPr>
        <p:cNvPr id="1" name=""/>
        <p:cNvGrpSpPr/>
        <p:nvPr/>
      </p:nvGrpSpPr>
      <p:grpSpPr>
        <a:xfrm>
          <a:off x="0" y="0"/>
          <a:ext cx="0" cy="0"/>
          <a:chOff x="0" y="0"/>
          <a:chExt cx="0" cy="0"/>
        </a:xfrm>
      </p:grpSpPr>
      <p:pic>
        <p:nvPicPr>
          <p:cNvPr id="253" name="Image" descr="Image"/>
          <p:cNvPicPr>
            <a:picLocks noChangeAspect="1"/>
          </p:cNvPicPr>
          <p:nvPr/>
        </p:nvPicPr>
        <p:blipFill>
          <a:blip r:embed="rId2">
            <a:extLst/>
          </a:blip>
          <a:stretch>
            <a:fillRect/>
          </a:stretch>
        </p:blipFill>
        <p:spPr>
          <a:xfrm>
            <a:off x="2342056" y="516977"/>
            <a:ext cx="8719644" cy="8719645"/>
          </a:xfrm>
          <a:prstGeom prst="rect">
            <a:avLst/>
          </a:prstGeom>
          <a:ln w="12700">
            <a:miter lim="400000"/>
          </a:ln>
        </p:spPr>
      </p:pic>
    </p:spTree>
  </p:cSld>
  <p:clrMapOvr>
    <a:masterClrMapping/>
  </p:clrMapOvr>
  <p:transition xmlns:p14="http://schemas.microsoft.com/office/powerpoint/2010/main" spd="med" advClick="1"/>
</p:sld>
</file>

<file path=ppt/slides/slide1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55" name="Web 3.0 Domains"/>
          <p:cNvSpPr txBox="1"/>
          <p:nvPr>
            <p:ph type="title"/>
          </p:nvPr>
        </p:nvSpPr>
        <p:spPr>
          <a:xfrm>
            <a:off x="838200" y="-431800"/>
            <a:ext cx="11099800" cy="2159000"/>
          </a:xfrm>
          <a:prstGeom prst="rect">
            <a:avLst/>
          </a:prstGeom>
        </p:spPr>
        <p:txBody>
          <a:bodyPr/>
          <a:lstStyle>
            <a:lvl1pPr>
              <a:defRPr>
                <a:solidFill>
                  <a:schemeClr val="accent2"/>
                </a:solidFill>
              </a:defRPr>
            </a:lvl1pPr>
          </a:lstStyle>
          <a:p>
            <a:pPr/>
            <a:r>
              <a:t>Web 3.0 Domains</a:t>
            </a:r>
          </a:p>
        </p:txBody>
      </p:sp>
      <p:sp>
        <p:nvSpPr>
          <p:cNvPr id="256" name="Technology"/>
          <p:cNvSpPr/>
          <p:nvPr/>
        </p:nvSpPr>
        <p:spPr>
          <a:xfrm>
            <a:off x="3454006" y="3011386"/>
            <a:ext cx="2756294" cy="2768016"/>
          </a:xfrm>
          <a:prstGeom prst="ellipse">
            <a:avLst/>
          </a:prstGeom>
          <a:solidFill>
            <a:schemeClr val="accent1">
              <a:hueOff val="114395"/>
              <a:lumOff val="-249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b="0" sz="2200">
                <a:solidFill>
                  <a:srgbClr val="FFFFFF"/>
                </a:solidFill>
                <a:latin typeface="+mn-lt"/>
                <a:ea typeface="+mn-ea"/>
                <a:cs typeface="+mn-cs"/>
                <a:sym typeface="Helvetica Neue Medium"/>
              </a:defRPr>
            </a:pPr>
            <a:r>
              <a:rPr sz="2000"/>
              <a:t>Technology</a:t>
            </a:r>
            <a:r>
              <a:t> </a:t>
            </a:r>
          </a:p>
        </p:txBody>
      </p:sp>
      <p:sp>
        <p:nvSpPr>
          <p:cNvPr id="257" name="Experience"/>
          <p:cNvSpPr/>
          <p:nvPr/>
        </p:nvSpPr>
        <p:spPr>
          <a:xfrm>
            <a:off x="5943206" y="3011386"/>
            <a:ext cx="2756294" cy="2768016"/>
          </a:xfrm>
          <a:prstGeom prst="ellipse">
            <a:avLst/>
          </a:prstGeom>
          <a:solidFill>
            <a:schemeClr val="accent1"/>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b="0" sz="2200">
                <a:solidFill>
                  <a:srgbClr val="FFFFFF"/>
                </a:solidFill>
                <a:latin typeface="+mn-lt"/>
                <a:ea typeface="+mn-ea"/>
                <a:cs typeface="+mn-cs"/>
                <a:sym typeface="Helvetica Neue Medium"/>
              </a:defRPr>
            </a:pPr>
            <a:r>
              <a:rPr sz="2000"/>
              <a:t>Experience</a:t>
            </a:r>
            <a:r>
              <a:t> </a:t>
            </a:r>
          </a:p>
        </p:txBody>
      </p:sp>
      <p:sp>
        <p:nvSpPr>
          <p:cNvPr id="258" name="Human-Computer Interface"/>
          <p:cNvSpPr/>
          <p:nvPr/>
        </p:nvSpPr>
        <p:spPr>
          <a:xfrm>
            <a:off x="3454006" y="5068786"/>
            <a:ext cx="2756294" cy="2768016"/>
          </a:xfrm>
          <a:prstGeom prst="ellipse">
            <a:avLst/>
          </a:prstGeom>
          <a:solidFill>
            <a:schemeClr val="accent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000">
                <a:solidFill>
                  <a:srgbClr val="FFFFFF"/>
                </a:solidFill>
                <a:latin typeface="+mn-lt"/>
                <a:ea typeface="+mn-ea"/>
                <a:cs typeface="+mn-cs"/>
                <a:sym typeface="Helvetica Neue Medium"/>
              </a:defRPr>
            </a:lvl1pPr>
          </a:lstStyle>
          <a:p>
            <a:pPr/>
            <a:r>
              <a:t>Human-Computer Interface </a:t>
            </a:r>
          </a:p>
        </p:txBody>
      </p:sp>
      <p:sp>
        <p:nvSpPr>
          <p:cNvPr id="259" name="Architecture"/>
          <p:cNvSpPr/>
          <p:nvPr/>
        </p:nvSpPr>
        <p:spPr>
          <a:xfrm>
            <a:off x="5943206" y="5068786"/>
            <a:ext cx="2756294" cy="2768016"/>
          </a:xfrm>
          <a:prstGeom prst="ellipse">
            <a:avLst/>
          </a:prstGeom>
          <a:solidFill>
            <a:schemeClr val="accent1">
              <a:lumOff val="-135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b="0" sz="2200">
                <a:solidFill>
                  <a:srgbClr val="FFFFFF"/>
                </a:solidFill>
                <a:latin typeface="+mn-lt"/>
                <a:ea typeface="+mn-ea"/>
                <a:cs typeface="+mn-cs"/>
                <a:sym typeface="Helvetica Neue Medium"/>
              </a:defRPr>
            </a:pPr>
            <a:r>
              <a:rPr sz="2000"/>
              <a:t>Architecture</a:t>
            </a:r>
            <a:r>
              <a:t> </a:t>
            </a:r>
          </a:p>
        </p:txBody>
      </p:sp>
    </p:spTree>
  </p:cSld>
  <p:clrMapOvr>
    <a:masterClrMapping/>
  </p:clrMapOvr>
  <p:transition xmlns:p14="http://schemas.microsoft.com/office/powerpoint/2010/main" spd="med" advClick="1"/>
</p:sld>
</file>

<file path=ppt/slides/slide1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1" name="Web 3.0 Impact:…"/>
          <p:cNvSpPr txBox="1"/>
          <p:nvPr>
            <p:ph type="title"/>
          </p:nvPr>
        </p:nvSpPr>
        <p:spPr>
          <a:prstGeom prst="rect">
            <a:avLst/>
          </a:prstGeom>
        </p:spPr>
        <p:txBody>
          <a:bodyPr/>
          <a:lstStyle/>
          <a:p>
            <a:pPr defTabSz="321310">
              <a:defRPr sz="4400">
                <a:solidFill>
                  <a:schemeClr val="accent2">
                    <a:hueOff val="167855"/>
                    <a:satOff val="17755"/>
                    <a:lumOff val="-16671"/>
                  </a:schemeClr>
                </a:solidFill>
              </a:defRPr>
            </a:pPr>
            <a:r>
              <a:t>Web 3.0 Impact: </a:t>
            </a:r>
          </a:p>
          <a:p>
            <a:pPr defTabSz="321310">
              <a:defRPr sz="4400">
                <a:solidFill>
                  <a:schemeClr val="accent2">
                    <a:hueOff val="167855"/>
                    <a:satOff val="17755"/>
                    <a:lumOff val="-16671"/>
                  </a:schemeClr>
                </a:solidFill>
              </a:defRPr>
            </a:pPr>
            <a:r>
              <a:t>Redesign, Recalibration, Disruption of Health and Wellness </a:t>
            </a:r>
          </a:p>
        </p:txBody>
      </p:sp>
      <p:sp>
        <p:nvSpPr>
          <p:cNvPr id="262" name="People…"/>
          <p:cNvSpPr txBox="1"/>
          <p:nvPr>
            <p:ph type="body" idx="1"/>
          </p:nvPr>
        </p:nvSpPr>
        <p:spPr>
          <a:prstGeom prst="rect">
            <a:avLst/>
          </a:prstGeom>
        </p:spPr>
        <p:txBody>
          <a:bodyPr/>
          <a:lstStyle/>
          <a:p>
            <a:pPr marL="0" indent="0" algn="ctr">
              <a:buSzTx/>
              <a:buNone/>
              <a:defRPr>
                <a:solidFill>
                  <a:schemeClr val="accent2">
                    <a:hueOff val="167855"/>
                    <a:satOff val="17755"/>
                    <a:lumOff val="-16671"/>
                  </a:schemeClr>
                </a:solidFill>
              </a:defRPr>
            </a:pPr>
            <a:r>
              <a:t>People </a:t>
            </a:r>
          </a:p>
          <a:p>
            <a:pPr marL="0" indent="0" algn="ctr">
              <a:buSzTx/>
              <a:buNone/>
              <a:defRPr>
                <a:solidFill>
                  <a:schemeClr val="accent2">
                    <a:hueOff val="167855"/>
                    <a:satOff val="17755"/>
                    <a:lumOff val="-16671"/>
                  </a:schemeClr>
                </a:solidFill>
              </a:defRPr>
            </a:pPr>
            <a:r>
              <a:t>Process </a:t>
            </a:r>
          </a:p>
          <a:p>
            <a:pPr marL="0" indent="0" algn="ctr">
              <a:buSzTx/>
              <a:buNone/>
              <a:defRPr>
                <a:solidFill>
                  <a:schemeClr val="accent2">
                    <a:hueOff val="167855"/>
                    <a:satOff val="17755"/>
                    <a:lumOff val="-16671"/>
                  </a:schemeClr>
                </a:solidFill>
              </a:defRPr>
            </a:pPr>
            <a:r>
              <a:t>Products/Services</a:t>
            </a:r>
          </a:p>
        </p:txBody>
      </p:sp>
    </p:spTree>
  </p:cSld>
  <p:clrMapOvr>
    <a:masterClrMapping/>
  </p:clrMapOvr>
  <p:transition xmlns:p14="http://schemas.microsoft.com/office/powerpoint/2010/main" spd="med" advClick="1"/>
</p:sld>
</file>

<file path=ppt/slides/slide1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64" name="Web 3.0 Impact…"/>
          <p:cNvSpPr txBox="1"/>
          <p:nvPr>
            <p:ph type="title"/>
          </p:nvPr>
        </p:nvSpPr>
        <p:spPr>
          <a:prstGeom prst="rect">
            <a:avLst/>
          </a:prstGeom>
        </p:spPr>
        <p:txBody>
          <a:bodyPr/>
          <a:lstStyle/>
          <a:p>
            <a:pPr defTabSz="426466">
              <a:defRPr sz="5840">
                <a:solidFill>
                  <a:schemeClr val="accent2">
                    <a:hueOff val="167855"/>
                    <a:satOff val="17755"/>
                    <a:lumOff val="-16671"/>
                  </a:schemeClr>
                </a:solidFill>
              </a:defRPr>
            </a:pPr>
            <a:r>
              <a:t>Web 3.0 Impact </a:t>
            </a:r>
          </a:p>
          <a:p>
            <a:pPr defTabSz="426466">
              <a:defRPr sz="5840">
                <a:solidFill>
                  <a:schemeClr val="accent2">
                    <a:hueOff val="167855"/>
                    <a:satOff val="17755"/>
                    <a:lumOff val="-16671"/>
                  </a:schemeClr>
                </a:solidFill>
              </a:defRPr>
            </a:pPr>
            <a:r>
              <a:t>Health and Wellness Ecosystem </a:t>
            </a:r>
          </a:p>
        </p:txBody>
      </p:sp>
      <p:sp>
        <p:nvSpPr>
          <p:cNvPr id="265" name="Wellness…"/>
          <p:cNvSpPr txBox="1"/>
          <p:nvPr>
            <p:ph type="body" idx="1"/>
          </p:nvPr>
        </p:nvSpPr>
        <p:spPr>
          <a:prstGeom prst="rect">
            <a:avLst/>
          </a:prstGeom>
        </p:spPr>
        <p:txBody>
          <a:bodyPr/>
          <a:lstStyle/>
          <a:p>
            <a:pPr marL="0" indent="0" algn="ctr" defTabSz="543305">
              <a:spcBef>
                <a:spcPts val="3900"/>
              </a:spcBef>
              <a:buSzTx/>
              <a:buNone/>
              <a:defRPr sz="2976">
                <a:solidFill>
                  <a:schemeClr val="accent2">
                    <a:hueOff val="167855"/>
                    <a:satOff val="17755"/>
                    <a:lumOff val="-16671"/>
                  </a:schemeClr>
                </a:solidFill>
              </a:defRPr>
            </a:pPr>
            <a:r>
              <a:t>Wellness </a:t>
            </a:r>
          </a:p>
          <a:p>
            <a:pPr marL="0" indent="0" algn="ctr" defTabSz="543305">
              <a:spcBef>
                <a:spcPts val="3900"/>
              </a:spcBef>
              <a:buSzTx/>
              <a:buNone/>
              <a:defRPr sz="2976">
                <a:solidFill>
                  <a:schemeClr val="accent2">
                    <a:hueOff val="167855"/>
                    <a:satOff val="17755"/>
                    <a:lumOff val="-16671"/>
                  </a:schemeClr>
                </a:solidFill>
              </a:defRPr>
            </a:pPr>
            <a:r>
              <a:t>Prevention</a:t>
            </a:r>
          </a:p>
          <a:p>
            <a:pPr marL="0" indent="0" algn="ctr" defTabSz="543305">
              <a:spcBef>
                <a:spcPts val="3900"/>
              </a:spcBef>
              <a:buSzTx/>
              <a:buNone/>
              <a:defRPr sz="2976">
                <a:solidFill>
                  <a:schemeClr val="accent2">
                    <a:hueOff val="167855"/>
                    <a:satOff val="17755"/>
                    <a:lumOff val="-16671"/>
                  </a:schemeClr>
                </a:solidFill>
              </a:defRPr>
            </a:pPr>
            <a:r>
              <a:t>Surveillance </a:t>
            </a:r>
          </a:p>
          <a:p>
            <a:pPr marL="0" indent="0" algn="ctr" defTabSz="543305">
              <a:spcBef>
                <a:spcPts val="3900"/>
              </a:spcBef>
              <a:buSzTx/>
              <a:buNone/>
              <a:defRPr sz="2976">
                <a:solidFill>
                  <a:schemeClr val="accent2">
                    <a:hueOff val="167855"/>
                    <a:satOff val="17755"/>
                    <a:lumOff val="-16671"/>
                  </a:schemeClr>
                </a:solidFill>
              </a:defRPr>
            </a:pPr>
            <a:r>
              <a:t>Diagnosis </a:t>
            </a:r>
          </a:p>
          <a:p>
            <a:pPr marL="0" indent="0" algn="ctr" defTabSz="543305">
              <a:spcBef>
                <a:spcPts val="3900"/>
              </a:spcBef>
              <a:buSzTx/>
              <a:buNone/>
              <a:defRPr sz="2976">
                <a:solidFill>
                  <a:schemeClr val="accent2">
                    <a:hueOff val="167855"/>
                    <a:satOff val="17755"/>
                    <a:lumOff val="-16671"/>
                  </a:schemeClr>
                </a:solidFill>
              </a:defRPr>
            </a:pPr>
            <a:r>
              <a:t>Treatment </a:t>
            </a:r>
          </a:p>
          <a:p>
            <a:pPr marL="0" indent="0" algn="ctr" defTabSz="543305">
              <a:spcBef>
                <a:spcPts val="3900"/>
              </a:spcBef>
              <a:buSzTx/>
              <a:buNone/>
              <a:defRPr sz="2976">
                <a:solidFill>
                  <a:schemeClr val="accent2">
                    <a:hueOff val="167855"/>
                    <a:satOff val="17755"/>
                    <a:lumOff val="-16671"/>
                  </a:schemeClr>
                </a:solidFill>
              </a:defRPr>
            </a:pPr>
            <a:r>
              <a:t>Disease management</a:t>
            </a:r>
          </a:p>
          <a:p>
            <a:pPr marL="0" indent="0" algn="ctr" defTabSz="543305">
              <a:spcBef>
                <a:spcPts val="3900"/>
              </a:spcBef>
              <a:buSzTx/>
              <a:buNone/>
              <a:defRPr sz="2976">
                <a:solidFill>
                  <a:schemeClr val="accent2">
                    <a:hueOff val="167855"/>
                    <a:satOff val="17755"/>
                    <a:lumOff val="-16671"/>
                  </a:schemeClr>
                </a:solidFill>
              </a:defRPr>
            </a:pPr>
            <a:r>
              <a:t>Longevity </a:t>
            </a:r>
          </a:p>
        </p:txBody>
      </p:sp>
    </p:spTree>
  </p:cSld>
  <p:clrMapOvr>
    <a:masterClrMapping/>
  </p:clrMapOvr>
  <p:transition xmlns:p14="http://schemas.microsoft.com/office/powerpoint/2010/main" spd="med" advClick="1"/>
</p:sld>
</file>

<file path=ppt/slides/slide1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2">
            <a:hueOff val="167855"/>
            <a:satOff val="17755"/>
            <a:lumOff val="-16671"/>
          </a:schemeClr>
        </a:solidFill>
      </p:bgPr>
    </p:bg>
    <p:spTree>
      <p:nvGrpSpPr>
        <p:cNvPr id="1" name=""/>
        <p:cNvGrpSpPr/>
        <p:nvPr/>
      </p:nvGrpSpPr>
      <p:grpSpPr>
        <a:xfrm>
          <a:off x="0" y="0"/>
          <a:ext cx="0" cy="0"/>
          <a:chOff x="0" y="0"/>
          <a:chExt cx="0" cy="0"/>
        </a:xfrm>
      </p:grpSpPr>
      <p:sp>
        <p:nvSpPr>
          <p:cNvPr id="267" name="Human-Technical Interconnectivity"/>
          <p:cNvSpPr txBox="1"/>
          <p:nvPr>
            <p:ph type="title"/>
          </p:nvPr>
        </p:nvSpPr>
        <p:spPr>
          <a:xfrm>
            <a:off x="915232" y="92736"/>
            <a:ext cx="11538511" cy="808021"/>
          </a:xfrm>
          <a:prstGeom prst="rect">
            <a:avLst/>
          </a:prstGeom>
        </p:spPr>
        <p:txBody>
          <a:bodyPr/>
          <a:lstStyle>
            <a:lvl1pPr defTabSz="1014374">
              <a:lnSpc>
                <a:spcPts val="6600"/>
              </a:lnSpc>
              <a:defRPr sz="4835">
                <a:solidFill>
                  <a:schemeClr val="accent2"/>
                </a:solidFill>
              </a:defRPr>
            </a:lvl1pPr>
          </a:lstStyle>
          <a:p>
            <a:pPr/>
            <a:r>
              <a:t>Human-Technical Interconnectivity</a:t>
            </a:r>
          </a:p>
        </p:txBody>
      </p:sp>
      <p:pic>
        <p:nvPicPr>
          <p:cNvPr id="268" name="Screen Shot 2022-07-16 at 8.55.48 PM.png" descr="Screen Shot 2022-07-16 at 8.55.48 PM.png"/>
          <p:cNvPicPr>
            <a:picLocks noChangeAspect="1"/>
          </p:cNvPicPr>
          <p:nvPr/>
        </p:nvPicPr>
        <p:blipFill>
          <a:blip r:embed="rId2">
            <a:extLst/>
          </a:blip>
          <a:srcRect l="0" t="15340" r="0" b="0"/>
          <a:stretch>
            <a:fillRect/>
          </a:stretch>
        </p:blipFill>
        <p:spPr>
          <a:xfrm>
            <a:off x="216925" y="1532150"/>
            <a:ext cx="12571037" cy="6953323"/>
          </a:xfrm>
          <a:prstGeom prst="rect">
            <a:avLst/>
          </a:prstGeom>
          <a:ln w="12700">
            <a:miter lim="400000"/>
          </a:ln>
        </p:spPr>
      </p:pic>
      <p:sp>
        <p:nvSpPr>
          <p:cNvPr id="269" name="https://www.ey.com/en_gl/smart-health/why-interconnecting-virtual-and-physical-health-care-is-a-smart-move"/>
          <p:cNvSpPr txBox="1"/>
          <p:nvPr/>
        </p:nvSpPr>
        <p:spPr>
          <a:xfrm>
            <a:off x="1741258" y="8800269"/>
            <a:ext cx="9886459" cy="338837"/>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algn="l" defTabSz="1300480">
              <a:defRPr b="0" sz="1600">
                <a:solidFill>
                  <a:srgbClr val="FFFFFF"/>
                </a:solidFill>
                <a:latin typeface="Architype Light"/>
                <a:ea typeface="Architype Light"/>
                <a:cs typeface="Architype Light"/>
                <a:sym typeface="Architype Light"/>
              </a:defRPr>
            </a:lvl1pPr>
          </a:lstStyle>
          <a:p>
            <a:pPr/>
            <a:r>
              <a:t>https://www.ey.com/en_gl/smart-health/why-interconnecting-virtual-and-physical-health-care-is-a-smart-move</a:t>
            </a:r>
          </a:p>
        </p:txBody>
      </p:sp>
    </p:spTree>
  </p:cSld>
  <p:clrMapOvr>
    <a:masterClrMapping/>
  </p:clrMapOvr>
  <p:transition xmlns:p14="http://schemas.microsoft.com/office/powerpoint/2010/main" spd="med" advClick="1"/>
</p:sld>
</file>

<file path=ppt/slides/slide1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1" name="Metaverse Definition"/>
          <p:cNvSpPr txBox="1"/>
          <p:nvPr>
            <p:ph type="title"/>
          </p:nvPr>
        </p:nvSpPr>
        <p:spPr>
          <a:xfrm>
            <a:off x="558800" y="-203200"/>
            <a:ext cx="11099801" cy="1346777"/>
          </a:xfrm>
          <a:prstGeom prst="rect">
            <a:avLst/>
          </a:prstGeom>
        </p:spPr>
        <p:txBody>
          <a:bodyPr/>
          <a:lstStyle>
            <a:lvl1pPr>
              <a:defRPr>
                <a:solidFill>
                  <a:schemeClr val="accent2"/>
                </a:solidFill>
              </a:defRPr>
            </a:lvl1pPr>
          </a:lstStyle>
          <a:p>
            <a:pPr/>
            <a:r>
              <a:t>Metaverse Definition</a:t>
            </a:r>
          </a:p>
        </p:txBody>
      </p:sp>
      <p:pic>
        <p:nvPicPr>
          <p:cNvPr id="272" name="Image" descr="Image"/>
          <p:cNvPicPr>
            <a:picLocks noChangeAspect="1"/>
          </p:cNvPicPr>
          <p:nvPr/>
        </p:nvPicPr>
        <p:blipFill>
          <a:blip r:embed="rId2">
            <a:alphaModFix amt="28747"/>
            <a:extLst/>
          </a:blip>
          <a:srcRect l="12389" t="0" r="10402" b="0"/>
          <a:stretch>
            <a:fillRect/>
          </a:stretch>
        </p:blipFill>
        <p:spPr>
          <a:xfrm>
            <a:off x="-927100" y="-65730"/>
            <a:ext cx="14071773" cy="10297616"/>
          </a:xfrm>
          <a:prstGeom prst="rect">
            <a:avLst/>
          </a:prstGeom>
          <a:ln w="12700">
            <a:miter lim="400000"/>
          </a:ln>
        </p:spPr>
      </p:pic>
      <p:sp>
        <p:nvSpPr>
          <p:cNvPr id="273" name="The Metaverse…"/>
          <p:cNvSpPr txBox="1"/>
          <p:nvPr/>
        </p:nvSpPr>
        <p:spPr>
          <a:xfrm>
            <a:off x="1388049" y="4113569"/>
            <a:ext cx="9974703" cy="19390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spAutoFit/>
          </a:bodyPr>
          <a:lstStyle/>
          <a:p>
            <a:pPr defTabSz="1300480">
              <a:defRPr>
                <a:solidFill>
                  <a:schemeClr val="accent1">
                    <a:hueOff val="114395"/>
                    <a:lumOff val="-24975"/>
                  </a:schemeClr>
                </a:solidFill>
                <a:latin typeface="Architype Light"/>
                <a:ea typeface="Architype Light"/>
                <a:cs typeface="Architype Light"/>
                <a:sym typeface="Architype Light"/>
              </a:defRPr>
            </a:pPr>
            <a:r>
              <a:t>The Metaverse </a:t>
            </a:r>
          </a:p>
          <a:p>
            <a:pPr defTabSz="1300480">
              <a:defRPr>
                <a:solidFill>
                  <a:schemeClr val="accent1">
                    <a:hueOff val="114395"/>
                    <a:lumOff val="-24975"/>
                  </a:schemeClr>
                </a:solidFill>
                <a:latin typeface="Architype Light"/>
                <a:ea typeface="Architype Light"/>
                <a:cs typeface="Architype Light"/>
                <a:sym typeface="Architype Light"/>
              </a:defRPr>
            </a:pPr>
            <a:r>
              <a:t>can be defined as a simulated digital environment that uses augmented reality (AR), virtual reality (VR), and blockchain, along with concepts from social media, to create spaces for rich user interaction mimicking the real world. Source” XR Today 2022]</a:t>
            </a:r>
          </a:p>
        </p:txBody>
      </p:sp>
    </p:spTree>
  </p:cSld>
  <p:clrMapOvr>
    <a:masterClrMapping/>
  </p:clrMapOvr>
  <p:transition xmlns:p14="http://schemas.microsoft.com/office/powerpoint/2010/main" spd="med" advClick="1"/>
</p:sld>
</file>

<file path=ppt/slides/slide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01" name="Keynote Overview"/>
          <p:cNvSpPr txBox="1"/>
          <p:nvPr>
            <p:ph type="title"/>
          </p:nvPr>
        </p:nvSpPr>
        <p:spPr>
          <a:prstGeom prst="rect">
            <a:avLst/>
          </a:prstGeom>
        </p:spPr>
        <p:txBody>
          <a:bodyPr/>
          <a:lstStyle>
            <a:lvl1pPr>
              <a:defRPr>
                <a:solidFill>
                  <a:schemeClr val="accent2"/>
                </a:solidFill>
              </a:defRPr>
            </a:lvl1pPr>
          </a:lstStyle>
          <a:p>
            <a:pPr/>
            <a:r>
              <a:t>Keynote Overview </a:t>
            </a:r>
          </a:p>
        </p:txBody>
      </p:sp>
      <p:sp>
        <p:nvSpPr>
          <p:cNvPr id="202" name="Industrial &amp; Healthcare Evolution…"/>
          <p:cNvSpPr txBox="1"/>
          <p:nvPr>
            <p:ph type="body" idx="1"/>
          </p:nvPr>
        </p:nvSpPr>
        <p:spPr>
          <a:prstGeom prst="rect">
            <a:avLst/>
          </a:prstGeom>
        </p:spPr>
        <p:txBody>
          <a:bodyPr/>
          <a:lstStyle/>
          <a:p>
            <a:pPr/>
            <a:r>
              <a:t>Industrial &amp; Healthcare Evolution</a:t>
            </a:r>
          </a:p>
          <a:p>
            <a:pPr/>
            <a:r>
              <a:t>Healthcare 4.0 Trends </a:t>
            </a:r>
          </a:p>
          <a:p>
            <a:pPr/>
            <a:r>
              <a:t>Leveraging Web 3.0</a:t>
            </a:r>
          </a:p>
          <a:p>
            <a:pPr/>
            <a:r>
              <a:t>Future Directions</a:t>
            </a:r>
          </a:p>
        </p:txBody>
      </p:sp>
    </p:spTree>
  </p:cSld>
  <p:clrMapOvr>
    <a:masterClrMapping/>
  </p:clrMapOvr>
  <p:transition xmlns:p14="http://schemas.microsoft.com/office/powerpoint/2010/main" spd="med" advClick="1"/>
</p:sld>
</file>

<file path=ppt/slides/slide2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2">
            <a:hueOff val="167855"/>
            <a:satOff val="17755"/>
            <a:lumOff val="-16671"/>
          </a:schemeClr>
        </a:solidFill>
      </p:bgPr>
    </p:bg>
    <p:spTree>
      <p:nvGrpSpPr>
        <p:cNvPr id="1" name=""/>
        <p:cNvGrpSpPr/>
        <p:nvPr/>
      </p:nvGrpSpPr>
      <p:grpSpPr>
        <a:xfrm>
          <a:off x="0" y="0"/>
          <a:ext cx="0" cy="0"/>
          <a:chOff x="0" y="0"/>
          <a:chExt cx="0" cy="0"/>
        </a:xfrm>
      </p:grpSpPr>
      <p:sp>
        <p:nvSpPr>
          <p:cNvPr id="275" name="Layers of The Metaverse"/>
          <p:cNvSpPr txBox="1"/>
          <p:nvPr>
            <p:ph type="title"/>
          </p:nvPr>
        </p:nvSpPr>
        <p:spPr>
          <a:prstGeom prst="rect">
            <a:avLst/>
          </a:prstGeom>
        </p:spPr>
        <p:txBody>
          <a:bodyPr/>
          <a:lstStyle>
            <a:lvl1pPr defTabSz="554990">
              <a:defRPr sz="7600">
                <a:solidFill>
                  <a:srgbClr val="FFFFFF"/>
                </a:solidFill>
              </a:defRPr>
            </a:lvl1pPr>
          </a:lstStyle>
          <a:p>
            <a:pPr/>
            <a:r>
              <a:t>Layers of The Metaverse</a:t>
            </a:r>
          </a:p>
        </p:txBody>
      </p:sp>
      <p:pic>
        <p:nvPicPr>
          <p:cNvPr id="276" name="Image" descr="Image"/>
          <p:cNvPicPr>
            <a:picLocks noChangeAspect="1"/>
          </p:cNvPicPr>
          <p:nvPr/>
        </p:nvPicPr>
        <p:blipFill>
          <a:blip r:embed="rId2">
            <a:extLst/>
          </a:blip>
          <a:stretch>
            <a:fillRect/>
          </a:stretch>
        </p:blipFill>
        <p:spPr>
          <a:xfrm>
            <a:off x="1612900" y="2311400"/>
            <a:ext cx="10071100" cy="6858000"/>
          </a:xfrm>
          <a:prstGeom prst="rect">
            <a:avLst/>
          </a:prstGeom>
          <a:ln w="12700">
            <a:miter lim="400000"/>
          </a:ln>
        </p:spPr>
      </p:pic>
    </p:spTree>
  </p:cSld>
  <p:clrMapOvr>
    <a:masterClrMapping/>
  </p:clrMapOvr>
  <p:transition xmlns:p14="http://schemas.microsoft.com/office/powerpoint/2010/main" spd="med" advClick="1"/>
</p:sld>
</file>

<file path=ppt/slides/slide2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78" name="Omniverse Definition"/>
          <p:cNvSpPr txBox="1"/>
          <p:nvPr>
            <p:ph type="title"/>
          </p:nvPr>
        </p:nvSpPr>
        <p:spPr>
          <a:prstGeom prst="rect">
            <a:avLst/>
          </a:prstGeom>
        </p:spPr>
        <p:txBody>
          <a:bodyPr/>
          <a:lstStyle>
            <a:lvl1pPr>
              <a:defRPr>
                <a:solidFill>
                  <a:schemeClr val="accent2"/>
                </a:solidFill>
              </a:defRPr>
            </a:lvl1pPr>
          </a:lstStyle>
          <a:p>
            <a:pPr/>
            <a:r>
              <a:t>Omniverse Definition</a:t>
            </a:r>
          </a:p>
        </p:txBody>
      </p:sp>
      <p:pic>
        <p:nvPicPr>
          <p:cNvPr id="279" name="Image" descr="Image"/>
          <p:cNvPicPr>
            <a:picLocks noChangeAspect="1"/>
          </p:cNvPicPr>
          <p:nvPr/>
        </p:nvPicPr>
        <p:blipFill>
          <a:blip r:embed="rId2">
            <a:alphaModFix amt="28747"/>
            <a:extLst/>
          </a:blip>
          <a:srcRect l="12389" t="0" r="10402" b="0"/>
          <a:stretch>
            <a:fillRect/>
          </a:stretch>
        </p:blipFill>
        <p:spPr>
          <a:xfrm>
            <a:off x="-878904" y="-146189"/>
            <a:ext cx="13727641" cy="10045783"/>
          </a:xfrm>
          <a:prstGeom prst="rect">
            <a:avLst/>
          </a:prstGeom>
          <a:ln w="12700">
            <a:miter lim="400000"/>
          </a:ln>
        </p:spPr>
      </p:pic>
      <p:sp>
        <p:nvSpPr>
          <p:cNvPr id="280" name="Omniverse™…"/>
          <p:cNvSpPr txBox="1"/>
          <p:nvPr/>
        </p:nvSpPr>
        <p:spPr>
          <a:xfrm>
            <a:off x="1065034" y="3994150"/>
            <a:ext cx="9839635" cy="12065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1300480">
              <a:defRPr>
                <a:latin typeface="Architype Light"/>
                <a:ea typeface="Architype Light"/>
                <a:cs typeface="Architype Light"/>
                <a:sym typeface="Architype Light"/>
              </a:defRPr>
            </a:pPr>
            <a:r>
              <a:t> Omniverse™ </a:t>
            </a:r>
          </a:p>
          <a:p>
            <a:pPr defTabSz="1300480">
              <a:defRPr b="0">
                <a:latin typeface="Architype Light"/>
                <a:ea typeface="Architype Light"/>
                <a:cs typeface="Architype Light"/>
                <a:sym typeface="Architype Light"/>
              </a:defRPr>
            </a:pPr>
            <a:r>
              <a:t>is an easily extensible platform for 3D design collaboration and scalable multi-</a:t>
            </a:r>
            <a:r>
              <a:rPr b="1"/>
              <a:t>GPU*</a:t>
            </a:r>
            <a:r>
              <a:t>, real-time, true-to-reality simulation [ Source: Nvidia , 2021]</a:t>
            </a:r>
          </a:p>
        </p:txBody>
      </p:sp>
    </p:spTree>
  </p:cSld>
  <p:clrMapOvr>
    <a:masterClrMapping/>
  </p:clrMapOvr>
  <p:transition xmlns:p14="http://schemas.microsoft.com/office/powerpoint/2010/main" spd="med" advClick="1"/>
</p:sld>
</file>

<file path=ppt/slides/slide2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2" name="DAO Definition"/>
          <p:cNvSpPr txBox="1"/>
          <p:nvPr>
            <p:ph type="title"/>
          </p:nvPr>
        </p:nvSpPr>
        <p:spPr>
          <a:xfrm>
            <a:off x="148864" y="-514351"/>
            <a:ext cx="11099801" cy="2159001"/>
          </a:xfrm>
          <a:prstGeom prst="rect">
            <a:avLst/>
          </a:prstGeom>
        </p:spPr>
        <p:txBody>
          <a:bodyPr/>
          <a:lstStyle>
            <a:lvl1pPr>
              <a:defRPr b="1">
                <a:solidFill>
                  <a:schemeClr val="accent2"/>
                </a:solidFill>
                <a:latin typeface="Helvetica Neue"/>
                <a:ea typeface="Helvetica Neue"/>
                <a:cs typeface="Helvetica Neue"/>
                <a:sym typeface="Helvetica Neue"/>
              </a:defRPr>
            </a:lvl1pPr>
          </a:lstStyle>
          <a:p>
            <a:pPr/>
            <a:r>
              <a:t>DAO Definition</a:t>
            </a:r>
          </a:p>
        </p:txBody>
      </p:sp>
      <p:sp>
        <p:nvSpPr>
          <p:cNvPr id="283" name="A decentralized autonomous organization (DAO) is an emerging form of legal structure.…"/>
          <p:cNvSpPr txBox="1"/>
          <p:nvPr/>
        </p:nvSpPr>
        <p:spPr>
          <a:xfrm>
            <a:off x="1694513" y="3155950"/>
            <a:ext cx="9179547" cy="1219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p>
            <a:pPr defTabSz="457200">
              <a:defRPr sz="1800">
                <a:latin typeface="Helvetica"/>
                <a:ea typeface="Helvetica"/>
                <a:cs typeface="Helvetica"/>
                <a:sym typeface="Helvetica"/>
              </a:defRPr>
            </a:pPr>
            <a:r>
              <a:t>A decentralized autonomous organization (DAO) is an emerging form of legal structure. </a:t>
            </a:r>
          </a:p>
          <a:p>
            <a:pPr defTabSz="457200">
              <a:defRPr sz="1800">
                <a:latin typeface="Helvetica"/>
                <a:ea typeface="Helvetica"/>
                <a:cs typeface="Helvetica"/>
                <a:sym typeface="Helvetica"/>
              </a:defRPr>
            </a:pPr>
            <a:r>
              <a:t>With no central governing body, every member within a DAO typically shares a common goal and attempt to act in the best interest of the entity.</a:t>
            </a:r>
          </a:p>
        </p:txBody>
      </p:sp>
      <p:sp>
        <p:nvSpPr>
          <p:cNvPr id="284" name="Entity structure in which token-holders participate in the management and decision-making…"/>
          <p:cNvSpPr txBox="1"/>
          <p:nvPr/>
        </p:nvSpPr>
        <p:spPr>
          <a:xfrm>
            <a:off x="1688262" y="4851400"/>
            <a:ext cx="10060076" cy="17780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defTabSz="457200">
              <a:defRPr sz="1800">
                <a:solidFill>
                  <a:srgbClr val="111111"/>
                </a:solidFill>
                <a:latin typeface="Helvetica"/>
                <a:ea typeface="Helvetica"/>
                <a:cs typeface="Helvetica"/>
                <a:sym typeface="Helvetica"/>
              </a:defRPr>
            </a:pPr>
            <a:r>
              <a:t>Entity structure in which token-holders participate in the management and decision-making</a:t>
            </a:r>
          </a:p>
          <a:p>
            <a:pPr defTabSz="457200">
              <a:defRPr sz="1800">
                <a:solidFill>
                  <a:srgbClr val="111111"/>
                </a:solidFill>
                <a:latin typeface="Helvetica"/>
                <a:ea typeface="Helvetica"/>
                <a:cs typeface="Helvetica"/>
                <a:sym typeface="Helvetica"/>
              </a:defRPr>
            </a:pPr>
            <a:r>
              <a:t>No central authority of a DAO</a:t>
            </a:r>
          </a:p>
          <a:p>
            <a:pPr defTabSz="457200">
              <a:defRPr sz="1800">
                <a:solidFill>
                  <a:srgbClr val="111111"/>
                </a:solidFill>
                <a:latin typeface="Helvetica"/>
                <a:ea typeface="Helvetica"/>
                <a:cs typeface="Helvetica"/>
                <a:sym typeface="Helvetica"/>
              </a:defRPr>
            </a:pPr>
            <a:r>
              <a:t>Power is distributed across token-holders who collectively cast votes</a:t>
            </a:r>
          </a:p>
          <a:p>
            <a:pPr defTabSz="457200">
              <a:defRPr sz="1800">
                <a:solidFill>
                  <a:srgbClr val="111111"/>
                </a:solidFill>
                <a:latin typeface="Helvetica"/>
                <a:ea typeface="Helvetica"/>
                <a:cs typeface="Helvetica"/>
                <a:sym typeface="Helvetica"/>
              </a:defRPr>
            </a:pPr>
            <a:r>
              <a:t>All votes and activity through the DAO are posted on a blockchain and transparent </a:t>
            </a:r>
          </a:p>
          <a:p>
            <a:pPr defTabSz="457200">
              <a:defRPr sz="1800">
                <a:solidFill>
                  <a:srgbClr val="111111"/>
                </a:solidFill>
                <a:latin typeface="Helvetica"/>
                <a:ea typeface="Helvetica"/>
                <a:cs typeface="Helvetica"/>
                <a:sym typeface="Helvetica"/>
              </a:defRPr>
            </a:pPr>
            <a:r>
              <a:t>DAO security is priority</a:t>
            </a:r>
          </a:p>
        </p:txBody>
      </p:sp>
      <p:pic>
        <p:nvPicPr>
          <p:cNvPr id="285" name="Image" descr="Image"/>
          <p:cNvPicPr>
            <a:picLocks noChangeAspect="1"/>
          </p:cNvPicPr>
          <p:nvPr/>
        </p:nvPicPr>
        <p:blipFill>
          <a:blip r:embed="rId2">
            <a:alphaModFix amt="28747"/>
            <a:extLst/>
          </a:blip>
          <a:srcRect l="12389" t="0" r="10402" b="0"/>
          <a:stretch>
            <a:fillRect/>
          </a:stretch>
        </p:blipFill>
        <p:spPr>
          <a:xfrm>
            <a:off x="-579469" y="-31889"/>
            <a:ext cx="13727641" cy="10045783"/>
          </a:xfrm>
          <a:prstGeom prst="rect">
            <a:avLst/>
          </a:prstGeom>
          <a:ln w="12700">
            <a:miter lim="400000"/>
          </a:ln>
        </p:spPr>
      </p:pic>
    </p:spTree>
  </p:cSld>
  <p:clrMapOvr>
    <a:masterClrMapping/>
  </p:clrMapOvr>
  <p:transition xmlns:p14="http://schemas.microsoft.com/office/powerpoint/2010/main" spd="med" advClick="1"/>
</p:sld>
</file>

<file path=ppt/slides/slide2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87" name="Web 3-Powered Personalized Medicine and Health"/>
          <p:cNvSpPr txBox="1"/>
          <p:nvPr>
            <p:ph type="title"/>
          </p:nvPr>
        </p:nvSpPr>
        <p:spPr>
          <a:xfrm>
            <a:off x="259079" y="112210"/>
            <a:ext cx="11538511" cy="808020"/>
          </a:xfrm>
          <a:prstGeom prst="rect">
            <a:avLst/>
          </a:prstGeom>
        </p:spPr>
        <p:txBody>
          <a:bodyPr/>
          <a:lstStyle>
            <a:lvl1pPr defTabSz="793292">
              <a:lnSpc>
                <a:spcPts val="5200"/>
              </a:lnSpc>
              <a:defRPr sz="3782">
                <a:solidFill>
                  <a:schemeClr val="accent2">
                    <a:hueOff val="167855"/>
                    <a:satOff val="17755"/>
                    <a:lumOff val="-16671"/>
                  </a:schemeClr>
                </a:solidFill>
              </a:defRPr>
            </a:lvl1pPr>
          </a:lstStyle>
          <a:p>
            <a:pPr/>
            <a:r>
              <a:t>Web 3-Powered Personalized Medicine and Health</a:t>
            </a:r>
          </a:p>
        </p:txBody>
      </p:sp>
      <p:pic>
        <p:nvPicPr>
          <p:cNvPr id="288" name="Image" descr="Image"/>
          <p:cNvPicPr>
            <a:picLocks noChangeAspect="1"/>
          </p:cNvPicPr>
          <p:nvPr/>
        </p:nvPicPr>
        <p:blipFill>
          <a:blip r:embed="rId2">
            <a:extLst/>
          </a:blip>
          <a:stretch>
            <a:fillRect/>
          </a:stretch>
        </p:blipFill>
        <p:spPr>
          <a:xfrm>
            <a:off x="2851426" y="1261943"/>
            <a:ext cx="7301948" cy="7767447"/>
          </a:xfrm>
          <a:prstGeom prst="rect">
            <a:avLst/>
          </a:prstGeom>
          <a:ln w="12700">
            <a:miter lim="400000"/>
          </a:ln>
        </p:spPr>
      </p:pic>
    </p:spTree>
  </p:cSld>
  <p:clrMapOvr>
    <a:masterClrMapping/>
  </p:clrMapOvr>
  <p:transition xmlns:p14="http://schemas.microsoft.com/office/powerpoint/2010/main" spd="med" advClick="1"/>
</p:sld>
</file>

<file path=ppt/slides/slide2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0" name="Web 3-Powered…"/>
          <p:cNvSpPr txBox="1"/>
          <p:nvPr>
            <p:ph type="title"/>
          </p:nvPr>
        </p:nvSpPr>
        <p:spPr>
          <a:xfrm>
            <a:off x="733145" y="228203"/>
            <a:ext cx="11538510" cy="1522493"/>
          </a:xfrm>
          <a:prstGeom prst="rect">
            <a:avLst/>
          </a:prstGeom>
        </p:spPr>
        <p:txBody>
          <a:bodyPr anchor="ctr"/>
          <a:lstStyle/>
          <a:p>
            <a:pPr algn="ctr" defTabSz="923340">
              <a:lnSpc>
                <a:spcPts val="6000"/>
              </a:lnSpc>
              <a:defRPr sz="4402">
                <a:solidFill>
                  <a:schemeClr val="accent2">
                    <a:hueOff val="167855"/>
                    <a:satOff val="17755"/>
                    <a:lumOff val="-16671"/>
                  </a:schemeClr>
                </a:solidFill>
              </a:defRPr>
            </a:pPr>
            <a:r>
              <a:t>Web 3-Powered </a:t>
            </a:r>
          </a:p>
          <a:p>
            <a:pPr algn="ctr" defTabSz="923340">
              <a:lnSpc>
                <a:spcPts val="6000"/>
              </a:lnSpc>
              <a:defRPr sz="4402">
                <a:solidFill>
                  <a:schemeClr val="accent2">
                    <a:hueOff val="167855"/>
                    <a:satOff val="17755"/>
                    <a:lumOff val="-16671"/>
                  </a:schemeClr>
                </a:solidFill>
              </a:defRPr>
            </a:pPr>
            <a:r>
              <a:t>Precision Medicine &amp; Health Agenda 2030 </a:t>
            </a:r>
          </a:p>
        </p:txBody>
      </p:sp>
      <p:pic>
        <p:nvPicPr>
          <p:cNvPr id="291" name="Image" descr="Image"/>
          <p:cNvPicPr>
            <a:picLocks noChangeAspect="1"/>
          </p:cNvPicPr>
          <p:nvPr/>
        </p:nvPicPr>
        <p:blipFill>
          <a:blip r:embed="rId2">
            <a:extLst/>
          </a:blip>
          <a:stretch>
            <a:fillRect/>
          </a:stretch>
        </p:blipFill>
        <p:spPr>
          <a:xfrm>
            <a:off x="3084210" y="2080997"/>
            <a:ext cx="6836380" cy="6836381"/>
          </a:xfrm>
          <a:prstGeom prst="rect">
            <a:avLst/>
          </a:prstGeom>
          <a:ln w="12700">
            <a:miter lim="400000"/>
          </a:ln>
        </p:spPr>
      </p:pic>
      <p:sp>
        <p:nvSpPr>
          <p:cNvPr id="292" name="https://www.sciencedirect.com/science/article/pii/S0092867421000581#fig1"/>
          <p:cNvSpPr txBox="1"/>
          <p:nvPr/>
        </p:nvSpPr>
        <p:spPr>
          <a:xfrm>
            <a:off x="3380939" y="9123952"/>
            <a:ext cx="6242922" cy="3134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spAutoFit/>
          </a:bodyPr>
          <a:lstStyle>
            <a:lvl1pPr defTabSz="1300480">
              <a:defRPr b="0" sz="1400">
                <a:latin typeface="Architype Light"/>
                <a:ea typeface="Architype Light"/>
                <a:cs typeface="Architype Light"/>
                <a:sym typeface="Architype Light"/>
              </a:defRPr>
            </a:lvl1pPr>
          </a:lstStyle>
          <a:p>
            <a:pPr/>
            <a:r>
              <a:t>https://www.sciencedirect.com/science/article/pii/S0092867421000581#fig1</a:t>
            </a:r>
          </a:p>
        </p:txBody>
      </p:sp>
    </p:spTree>
  </p:cSld>
  <p:clrMapOvr>
    <a:masterClrMapping/>
  </p:clrMapOvr>
  <p:transition xmlns:p14="http://schemas.microsoft.com/office/powerpoint/2010/main" spd="med" advClick="1"/>
</p:sld>
</file>

<file path=ppt/slides/slide2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4" name="https://www.weforum.org/agenda/2022/02/global-healthcare-2022-mental-health/"/>
          <p:cNvSpPr txBox="1"/>
          <p:nvPr/>
        </p:nvSpPr>
        <p:spPr>
          <a:xfrm>
            <a:off x="3279481" y="8736045"/>
            <a:ext cx="6445838" cy="313437"/>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algn="l" defTabSz="1300480">
              <a:defRPr b="0" sz="1400">
                <a:latin typeface="Architype Light"/>
                <a:ea typeface="Architype Light"/>
                <a:cs typeface="Architype Light"/>
                <a:sym typeface="Architype Light"/>
              </a:defRPr>
            </a:lvl1pPr>
          </a:lstStyle>
          <a:p>
            <a:pPr/>
            <a:r>
              <a:t>https://www.weforum.org/agenda/2022/02/global-healthcare-2022-mental-health/</a:t>
            </a:r>
          </a:p>
        </p:txBody>
      </p:sp>
      <p:pic>
        <p:nvPicPr>
          <p:cNvPr id="295" name="Screen Shot 2022-07-16 at 9.07.59 PM.png" descr="Screen Shot 2022-07-16 at 9.07.59 PM.png"/>
          <p:cNvPicPr>
            <a:picLocks noChangeAspect="1"/>
          </p:cNvPicPr>
          <p:nvPr/>
        </p:nvPicPr>
        <p:blipFill>
          <a:blip r:embed="rId2">
            <a:extLst/>
          </a:blip>
          <a:srcRect l="0" t="49328" r="0" b="0"/>
          <a:stretch>
            <a:fillRect/>
          </a:stretch>
        </p:blipFill>
        <p:spPr>
          <a:xfrm>
            <a:off x="106313" y="1858282"/>
            <a:ext cx="13715345" cy="6107958"/>
          </a:xfrm>
          <a:prstGeom prst="rect">
            <a:avLst/>
          </a:prstGeom>
          <a:ln w="12700">
            <a:miter lim="400000"/>
          </a:ln>
        </p:spPr>
      </p:pic>
      <p:sp>
        <p:nvSpPr>
          <p:cNvPr id="296" name="Web 3-Powered Equitable Health"/>
          <p:cNvSpPr txBox="1"/>
          <p:nvPr>
            <p:ph type="title"/>
          </p:nvPr>
        </p:nvSpPr>
        <p:spPr>
          <a:xfrm>
            <a:off x="995679" y="280405"/>
            <a:ext cx="11538511" cy="808021"/>
          </a:xfrm>
          <a:prstGeom prst="rect">
            <a:avLst/>
          </a:prstGeom>
        </p:spPr>
        <p:txBody>
          <a:bodyPr/>
          <a:lstStyle>
            <a:lvl1pPr defTabSz="1014374">
              <a:lnSpc>
                <a:spcPts val="6600"/>
              </a:lnSpc>
              <a:defRPr sz="4835">
                <a:solidFill>
                  <a:schemeClr val="accent2">
                    <a:hueOff val="167855"/>
                    <a:satOff val="17755"/>
                    <a:lumOff val="-16671"/>
                  </a:schemeClr>
                </a:solidFill>
              </a:defRPr>
            </a:lvl1pPr>
          </a:lstStyle>
          <a:p>
            <a:pPr/>
            <a:r>
              <a:t>Web 3-Powered Equitable Health </a:t>
            </a:r>
          </a:p>
        </p:txBody>
      </p:sp>
    </p:spTree>
  </p:cSld>
  <p:clrMapOvr>
    <a:masterClrMapping/>
  </p:clrMapOvr>
  <p:transition xmlns:p14="http://schemas.microsoft.com/office/powerpoint/2010/main" spd="med" advClick="1"/>
</p:sld>
</file>

<file path=ppt/slides/slide2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98" name="Web 3-Powered Smart Home Healthcare"/>
          <p:cNvSpPr txBox="1"/>
          <p:nvPr>
            <p:ph type="title"/>
          </p:nvPr>
        </p:nvSpPr>
        <p:spPr>
          <a:xfrm>
            <a:off x="1236979" y="142690"/>
            <a:ext cx="11538511" cy="808020"/>
          </a:xfrm>
          <a:prstGeom prst="rect">
            <a:avLst/>
          </a:prstGeom>
        </p:spPr>
        <p:txBody>
          <a:bodyPr/>
          <a:lstStyle>
            <a:lvl1pPr defTabSz="1001369">
              <a:lnSpc>
                <a:spcPts val="6500"/>
              </a:lnSpc>
              <a:defRPr sz="4774">
                <a:solidFill>
                  <a:schemeClr val="accent2">
                    <a:hueOff val="167855"/>
                    <a:satOff val="17755"/>
                    <a:lumOff val="-16671"/>
                  </a:schemeClr>
                </a:solidFill>
              </a:defRPr>
            </a:lvl1pPr>
          </a:lstStyle>
          <a:p>
            <a:pPr/>
            <a:r>
              <a:t>Web 3-Powered Smart Home Healthcare </a:t>
            </a:r>
          </a:p>
        </p:txBody>
      </p:sp>
      <p:pic>
        <p:nvPicPr>
          <p:cNvPr id="299" name="Screen Shot 2022-07-16 at 4.16.42 PM.png" descr="Screen Shot 2022-07-16 at 4.16.42 PM.png"/>
          <p:cNvPicPr>
            <a:picLocks noChangeAspect="1"/>
          </p:cNvPicPr>
          <p:nvPr/>
        </p:nvPicPr>
        <p:blipFill>
          <a:blip r:embed="rId2">
            <a:extLst/>
          </a:blip>
          <a:stretch>
            <a:fillRect/>
          </a:stretch>
        </p:blipFill>
        <p:spPr>
          <a:xfrm>
            <a:off x="2544877" y="1367637"/>
            <a:ext cx="7915046" cy="7018326"/>
          </a:xfrm>
          <a:prstGeom prst="rect">
            <a:avLst/>
          </a:prstGeom>
          <a:ln w="12700">
            <a:miter lim="400000"/>
          </a:ln>
        </p:spPr>
      </p:pic>
      <p:sp>
        <p:nvSpPr>
          <p:cNvPr id="300" name="https://link.springer.com/article/10.1007/s10901-021-09888-z"/>
          <p:cNvSpPr txBox="1"/>
          <p:nvPr/>
        </p:nvSpPr>
        <p:spPr>
          <a:xfrm>
            <a:off x="3575496" y="9117031"/>
            <a:ext cx="5566077" cy="338837"/>
          </a:xfrm>
          <a:prstGeom prst="rect">
            <a:avLst/>
          </a:prstGeom>
          <a:ln w="12700">
            <a:miter lim="400000"/>
          </a:ln>
          <a:extLst>
            <a:ext uri="{C572A759-6A51-4108-AA02-DFA0A04FC94B}">
              <ma14:wrappingTextBoxFlag xmlns:ma14="http://schemas.microsoft.com/office/mac/drawingml/2011/main" val="1"/>
            </a:ext>
          </a:extLst>
        </p:spPr>
        <p:txBody>
          <a:bodyPr wrap="none" lIns="48767" tIns="48767" rIns="48767" bIns="48767">
            <a:spAutoFit/>
          </a:bodyPr>
          <a:lstStyle>
            <a:lvl1pPr algn="l" defTabSz="1300480">
              <a:defRPr b="0" sz="1600">
                <a:latin typeface="Architype Light"/>
                <a:ea typeface="Architype Light"/>
                <a:cs typeface="Architype Light"/>
                <a:sym typeface="Architype Light"/>
              </a:defRPr>
            </a:lvl1pPr>
          </a:lstStyle>
          <a:p>
            <a:pPr/>
            <a:r>
              <a:t>https://link.springer.com/article/10.1007/s10901-021-09888-z</a:t>
            </a:r>
          </a:p>
        </p:txBody>
      </p:sp>
    </p:spTree>
  </p:cSld>
  <p:clrMapOvr>
    <a:masterClrMapping/>
  </p:clrMapOvr>
  <p:transition xmlns:p14="http://schemas.microsoft.com/office/powerpoint/2010/main" spd="med" advClick="1"/>
</p:sld>
</file>

<file path=ppt/slides/slide2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2">
            <a:hueOff val="167855"/>
            <a:satOff val="17755"/>
            <a:lumOff val="-16671"/>
          </a:schemeClr>
        </a:solidFill>
      </p:bgPr>
    </p:bg>
    <p:spTree>
      <p:nvGrpSpPr>
        <p:cNvPr id="1" name=""/>
        <p:cNvGrpSpPr/>
        <p:nvPr/>
      </p:nvGrpSpPr>
      <p:grpSpPr>
        <a:xfrm>
          <a:off x="0" y="0"/>
          <a:ext cx="0" cy="0"/>
          <a:chOff x="0" y="0"/>
          <a:chExt cx="0" cy="0"/>
        </a:xfrm>
      </p:grpSpPr>
      <p:sp>
        <p:nvSpPr>
          <p:cNvPr id="302" name="Smart Cyber Operating Theater (SCOT) at…"/>
          <p:cNvSpPr txBox="1"/>
          <p:nvPr>
            <p:ph type="body" sz="quarter" idx="1"/>
          </p:nvPr>
        </p:nvSpPr>
        <p:spPr>
          <a:xfrm>
            <a:off x="1725576" y="8544715"/>
            <a:ext cx="9223448" cy="1208343"/>
          </a:xfrm>
          <a:prstGeom prst="rect">
            <a:avLst/>
          </a:prstGeom>
        </p:spPr>
        <p:txBody>
          <a:bodyPr/>
          <a:lstStyle/>
          <a:p>
            <a:pPr algn="ctr" defTabSz="650240">
              <a:lnSpc>
                <a:spcPct val="100000"/>
              </a:lnSpc>
              <a:spcBef>
                <a:spcPts val="0"/>
              </a:spcBef>
              <a:defRPr sz="2400">
                <a:solidFill>
                  <a:srgbClr val="FFFFFF"/>
                </a:solidFill>
                <a:latin typeface="Georgia"/>
                <a:ea typeface="Georgia"/>
                <a:cs typeface="Georgia"/>
                <a:sym typeface="Georgia"/>
              </a:defRPr>
            </a:pPr>
            <a:r>
              <a:t>Smart Cyber Operating Theater (SCOT) at </a:t>
            </a:r>
          </a:p>
          <a:p>
            <a:pPr algn="ctr" defTabSz="650240">
              <a:lnSpc>
                <a:spcPct val="100000"/>
              </a:lnSpc>
              <a:spcBef>
                <a:spcPts val="0"/>
              </a:spcBef>
              <a:defRPr sz="1600">
                <a:solidFill>
                  <a:srgbClr val="FFFFFF"/>
                </a:solidFill>
                <a:latin typeface="Georgia"/>
                <a:ea typeface="Georgia"/>
                <a:cs typeface="Georgia"/>
                <a:sym typeface="Georgia"/>
              </a:defRPr>
            </a:pPr>
            <a:r>
              <a:t>Tokyo Women’s Medical University -  Waseda University </a:t>
            </a:r>
          </a:p>
          <a:p>
            <a:pPr algn="ctr" defTabSz="650240">
              <a:lnSpc>
                <a:spcPct val="100000"/>
              </a:lnSpc>
              <a:spcBef>
                <a:spcPts val="0"/>
              </a:spcBef>
              <a:defRPr sz="1600">
                <a:solidFill>
                  <a:srgbClr val="FFFFFF"/>
                </a:solidFill>
                <a:latin typeface="Georgia"/>
                <a:ea typeface="Georgia"/>
                <a:cs typeface="Georgia"/>
                <a:sym typeface="Georgia"/>
              </a:defRPr>
            </a:pPr>
            <a:r>
              <a:t>Joint Institution for Advanced Biomedical Sciences (TWIns) </a:t>
            </a:r>
          </a:p>
        </p:txBody>
      </p:sp>
      <p:sp>
        <p:nvSpPr>
          <p:cNvPr id="303" name="Web 3 -Powered Smart Operating Rooms"/>
          <p:cNvSpPr txBox="1"/>
          <p:nvPr>
            <p:ph type="title"/>
          </p:nvPr>
        </p:nvSpPr>
        <p:spPr>
          <a:xfrm>
            <a:off x="733145" y="53790"/>
            <a:ext cx="11538510" cy="808020"/>
          </a:xfrm>
          <a:prstGeom prst="rect">
            <a:avLst/>
          </a:prstGeom>
        </p:spPr>
        <p:txBody>
          <a:bodyPr/>
          <a:lstStyle>
            <a:lvl1pPr defTabSz="975360">
              <a:lnSpc>
                <a:spcPts val="6400"/>
              </a:lnSpc>
              <a:defRPr sz="4650">
                <a:solidFill>
                  <a:schemeClr val="accent2"/>
                </a:solidFill>
              </a:defRPr>
            </a:lvl1pPr>
          </a:lstStyle>
          <a:p>
            <a:pPr/>
            <a:r>
              <a:t>Web 3 -Powered Smart Operating Rooms</a:t>
            </a:r>
          </a:p>
        </p:txBody>
      </p:sp>
      <p:pic>
        <p:nvPicPr>
          <p:cNvPr id="304" name="Screen Shot 2022-07-16 at 7.30.47 PM.png" descr="Screen Shot 2022-07-16 at 7.30.47 PM.png"/>
          <p:cNvPicPr>
            <a:picLocks noChangeAspect="1"/>
          </p:cNvPicPr>
          <p:nvPr/>
        </p:nvPicPr>
        <p:blipFill>
          <a:blip r:embed="rId2">
            <a:extLst/>
          </a:blip>
          <a:srcRect l="3650" t="4165" r="3650" b="12595"/>
          <a:stretch>
            <a:fillRect/>
          </a:stretch>
        </p:blipFill>
        <p:spPr>
          <a:xfrm>
            <a:off x="2144910" y="2183446"/>
            <a:ext cx="8384864" cy="5514545"/>
          </a:xfrm>
          <a:prstGeom prst="rect">
            <a:avLst/>
          </a:prstGeom>
          <a:ln w="12700">
            <a:miter lim="400000"/>
          </a:ln>
        </p:spPr>
      </p:pic>
    </p:spTree>
  </p:cSld>
  <p:clrMapOvr>
    <a:masterClrMapping/>
  </p:clrMapOvr>
  <p:transition xmlns:p14="http://schemas.microsoft.com/office/powerpoint/2010/main" spd="med" advClick="1"/>
</p:sld>
</file>

<file path=ppt/slides/slide2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2">
            <a:hueOff val="167855"/>
            <a:satOff val="17755"/>
            <a:lumOff val="-16671"/>
          </a:schemeClr>
        </a:solidFill>
      </p:bgPr>
    </p:bg>
    <p:spTree>
      <p:nvGrpSpPr>
        <p:cNvPr id="1" name=""/>
        <p:cNvGrpSpPr/>
        <p:nvPr/>
      </p:nvGrpSpPr>
      <p:grpSpPr>
        <a:xfrm>
          <a:off x="0" y="0"/>
          <a:ext cx="0" cy="0"/>
          <a:chOff x="0" y="0"/>
          <a:chExt cx="0" cy="0"/>
        </a:xfrm>
      </p:grpSpPr>
      <p:sp>
        <p:nvSpPr>
          <p:cNvPr id="306" name="Smart Hospital-Connected Care Model"/>
          <p:cNvSpPr txBox="1"/>
          <p:nvPr>
            <p:ph type="title"/>
          </p:nvPr>
        </p:nvSpPr>
        <p:spPr>
          <a:xfrm>
            <a:off x="439419" y="167625"/>
            <a:ext cx="11538511" cy="808020"/>
          </a:xfrm>
          <a:prstGeom prst="rect">
            <a:avLst/>
          </a:prstGeom>
        </p:spPr>
        <p:txBody>
          <a:bodyPr/>
          <a:lstStyle>
            <a:lvl1pPr defTabSz="1014374">
              <a:lnSpc>
                <a:spcPts val="6600"/>
              </a:lnSpc>
              <a:defRPr sz="4835">
                <a:solidFill>
                  <a:schemeClr val="accent2"/>
                </a:solidFill>
              </a:defRPr>
            </a:lvl1pPr>
          </a:lstStyle>
          <a:p>
            <a:pPr/>
            <a:r>
              <a:t>Smart Hospital-Connected Care Model</a:t>
            </a:r>
          </a:p>
        </p:txBody>
      </p:sp>
      <p:sp>
        <p:nvSpPr>
          <p:cNvPr id="307" name="Source: Intel https://www.intel.com/content/dam/www/central-libraries/us/en/documents/smart-hospital-business-brief.pdf"/>
          <p:cNvSpPr txBox="1"/>
          <p:nvPr/>
        </p:nvSpPr>
        <p:spPr>
          <a:xfrm>
            <a:off x="2970849" y="7800175"/>
            <a:ext cx="12421606" cy="9914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spAutoFit/>
          </a:bodyPr>
          <a:lstStyle>
            <a:lvl1pPr algn="l" defTabSz="1300480">
              <a:lnSpc>
                <a:spcPts val="8500"/>
              </a:lnSpc>
              <a:defRPr sz="1000">
                <a:solidFill>
                  <a:srgbClr val="FFFFFF"/>
                </a:solidFill>
                <a:latin typeface="Arial"/>
                <a:ea typeface="Arial"/>
                <a:cs typeface="Arial"/>
                <a:sym typeface="Arial"/>
              </a:defRPr>
            </a:lvl1pPr>
          </a:lstStyle>
          <a:p>
            <a:pPr/>
            <a:r>
              <a:t>Source: Intel https://www.intel.com/content/dam/www/central-libraries/us/en/documents/smart-hospital-business-brief.pdf</a:t>
            </a:r>
          </a:p>
        </p:txBody>
      </p:sp>
      <p:pic>
        <p:nvPicPr>
          <p:cNvPr id="308" name="Screen Shot 2022-07-18 at 10.41.13 AM.png" descr="Screen Shot 2022-07-18 at 10.41.13 AM.png"/>
          <p:cNvPicPr>
            <a:picLocks noChangeAspect="1"/>
          </p:cNvPicPr>
          <p:nvPr/>
        </p:nvPicPr>
        <p:blipFill>
          <a:blip r:embed="rId2">
            <a:extLst/>
          </a:blip>
          <a:srcRect l="0" t="37974" r="0" b="0"/>
          <a:stretch>
            <a:fillRect/>
          </a:stretch>
        </p:blipFill>
        <p:spPr>
          <a:xfrm>
            <a:off x="661271" y="1643634"/>
            <a:ext cx="11953322" cy="6677685"/>
          </a:xfrm>
          <a:prstGeom prst="rect">
            <a:avLst/>
          </a:prstGeom>
          <a:ln w="12700">
            <a:miter lim="400000"/>
          </a:ln>
        </p:spPr>
      </p:pic>
    </p:spTree>
  </p:cSld>
  <p:clrMapOvr>
    <a:masterClrMapping/>
  </p:clrMapOvr>
  <p:transition xmlns:p14="http://schemas.microsoft.com/office/powerpoint/2010/main" spd="med" advClick="1"/>
</p:sld>
</file>

<file path=ppt/slides/slide2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0" name="Digital Health Twins"/>
          <p:cNvSpPr txBox="1"/>
          <p:nvPr>
            <p:ph type="title"/>
          </p:nvPr>
        </p:nvSpPr>
        <p:spPr>
          <a:xfrm>
            <a:off x="952500" y="-139700"/>
            <a:ext cx="11099800" cy="2159000"/>
          </a:xfrm>
          <a:prstGeom prst="rect">
            <a:avLst/>
          </a:prstGeom>
        </p:spPr>
        <p:txBody>
          <a:bodyPr/>
          <a:lstStyle>
            <a:lvl1pPr>
              <a:defRPr>
                <a:solidFill>
                  <a:schemeClr val="accent2">
                    <a:hueOff val="167855"/>
                    <a:satOff val="17755"/>
                    <a:lumOff val="-16671"/>
                  </a:schemeClr>
                </a:solidFill>
              </a:defRPr>
            </a:lvl1pPr>
          </a:lstStyle>
          <a:p>
            <a:pPr/>
            <a:r>
              <a:t>Digital Health Twins </a:t>
            </a:r>
          </a:p>
        </p:txBody>
      </p:sp>
      <p:pic>
        <p:nvPicPr>
          <p:cNvPr id="311" name="Image" descr="Image"/>
          <p:cNvPicPr>
            <a:picLocks noChangeAspect="1"/>
          </p:cNvPicPr>
          <p:nvPr/>
        </p:nvPicPr>
        <p:blipFill>
          <a:blip r:embed="rId2">
            <a:extLst/>
          </a:blip>
          <a:stretch>
            <a:fillRect/>
          </a:stretch>
        </p:blipFill>
        <p:spPr>
          <a:xfrm>
            <a:off x="1673871" y="4042558"/>
            <a:ext cx="9657058" cy="5435613"/>
          </a:xfrm>
          <a:prstGeom prst="rect">
            <a:avLst/>
          </a:prstGeom>
          <a:ln w="12700">
            <a:miter lim="400000"/>
          </a:ln>
        </p:spPr>
      </p:pic>
      <p:sp>
        <p:nvSpPr>
          <p:cNvPr id="312" name="A digital twin is a virtual representation of an object, process, system that spans its lifecycle, is updated from real-time data collected by various sensors, and uses simulation, machine learning and reasoning to help decision-making"/>
          <p:cNvSpPr txBox="1"/>
          <p:nvPr/>
        </p:nvSpPr>
        <p:spPr>
          <a:xfrm>
            <a:off x="1708727" y="2061452"/>
            <a:ext cx="9587346" cy="1465096"/>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defTabSz="457200">
              <a:defRPr sz="2200">
                <a:solidFill>
                  <a:schemeClr val="accent2">
                    <a:hueOff val="167855"/>
                    <a:satOff val="17755"/>
                    <a:lumOff val="-16671"/>
                  </a:schemeClr>
                </a:solidFill>
              </a:defRPr>
            </a:lvl1pPr>
          </a:lstStyle>
          <a:p>
            <a:pPr/>
            <a:r>
              <a:t>A digital twin is a virtual representation of an object, process, system that spans its lifecycle, is updated from real-time data collected by various sensors, and uses simulation, machine learning and reasoning to help decision-making</a:t>
            </a:r>
          </a:p>
        </p:txBody>
      </p:sp>
    </p:spTree>
  </p:cSld>
  <p:clrMapOvr>
    <a:masterClrMapping/>
  </p:clrMapOvr>
  <p:transition xmlns:p14="http://schemas.microsoft.com/office/powerpoint/2010/main" spd="med" advClick="1"/>
</p:sld>
</file>

<file path=ppt/slides/slide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4" name="shutterstock_1089540236.jpg" descr="shutterstock_1089540236.jpg"/>
          <p:cNvPicPr>
            <a:picLocks noChangeAspect="1"/>
          </p:cNvPicPr>
          <p:nvPr/>
        </p:nvPicPr>
        <p:blipFill>
          <a:blip r:embed="rId2">
            <a:extLst/>
          </a:blip>
          <a:stretch>
            <a:fillRect/>
          </a:stretch>
        </p:blipFill>
        <p:spPr>
          <a:xfrm>
            <a:off x="-2973886" y="-49804"/>
            <a:ext cx="18952572" cy="10041705"/>
          </a:xfrm>
          <a:prstGeom prst="rect">
            <a:avLst/>
          </a:prstGeom>
          <a:ln w="12700">
            <a:miter lim="400000"/>
          </a:ln>
        </p:spPr>
      </p:pic>
      <p:sp>
        <p:nvSpPr>
          <p:cNvPr id="205" name="Industrial &amp; Healthcare Evolution"/>
          <p:cNvSpPr txBox="1"/>
          <p:nvPr>
            <p:ph type="ctrTitle"/>
          </p:nvPr>
        </p:nvSpPr>
        <p:spPr>
          <a:xfrm>
            <a:off x="165100" y="-2311400"/>
            <a:ext cx="12852400" cy="3302000"/>
          </a:xfrm>
          <a:prstGeom prst="rect">
            <a:avLst/>
          </a:prstGeom>
        </p:spPr>
        <p:txBody>
          <a:bodyPr/>
          <a:lstStyle>
            <a:lvl1pPr algn="l">
              <a:defRPr sz="6500">
                <a:solidFill>
                  <a:schemeClr val="accent1">
                    <a:hueOff val="114395"/>
                    <a:lumOff val="-24975"/>
                  </a:schemeClr>
                </a:solidFill>
              </a:defRPr>
            </a:lvl1pPr>
          </a:lstStyle>
          <a:p>
            <a:pPr/>
            <a:r>
              <a:t>Industrial &amp; Healthcare Evolution</a:t>
            </a:r>
          </a:p>
        </p:txBody>
      </p:sp>
    </p:spTree>
  </p:cSld>
  <p:clrMapOvr>
    <a:masterClrMapping/>
  </p:clrMapOvr>
  <p:transition xmlns:p14="http://schemas.microsoft.com/office/powerpoint/2010/main" spd="med" advClick="1"/>
</p:sld>
</file>

<file path=ppt/slides/slide30.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4" name="Dual Deployment of…"/>
          <p:cNvSpPr txBox="1"/>
          <p:nvPr>
            <p:ph type="title"/>
          </p:nvPr>
        </p:nvSpPr>
        <p:spPr>
          <a:prstGeom prst="rect">
            <a:avLst/>
          </a:prstGeom>
        </p:spPr>
        <p:txBody>
          <a:bodyPr/>
          <a:lstStyle/>
          <a:p>
            <a:pPr defTabSz="484886">
              <a:defRPr sz="6640">
                <a:solidFill>
                  <a:schemeClr val="accent2">
                    <a:hueOff val="167855"/>
                    <a:satOff val="17755"/>
                    <a:lumOff val="-16671"/>
                  </a:schemeClr>
                </a:solidFill>
              </a:defRPr>
            </a:pPr>
            <a:r>
              <a:t>Dual Deployment of </a:t>
            </a:r>
          </a:p>
          <a:p>
            <a:pPr defTabSz="484886">
              <a:defRPr sz="6640">
                <a:solidFill>
                  <a:schemeClr val="accent2">
                    <a:hueOff val="167855"/>
                    <a:satOff val="17755"/>
                    <a:lumOff val="-16671"/>
                  </a:schemeClr>
                </a:solidFill>
              </a:defRPr>
            </a:pPr>
            <a:r>
              <a:t>Digital Twins  &amp; Telehealth</a:t>
            </a:r>
          </a:p>
        </p:txBody>
      </p:sp>
      <p:sp>
        <p:nvSpPr>
          <p:cNvPr id="315" name="Increased access to quality care…"/>
          <p:cNvSpPr txBox="1"/>
          <p:nvPr>
            <p:ph type="body" idx="1"/>
          </p:nvPr>
        </p:nvSpPr>
        <p:spPr>
          <a:xfrm>
            <a:off x="774700" y="2870200"/>
            <a:ext cx="11099800" cy="6286500"/>
          </a:xfrm>
          <a:prstGeom prst="rect">
            <a:avLst/>
          </a:prstGeom>
        </p:spPr>
        <p:txBody>
          <a:bodyPr/>
          <a:lstStyle/>
          <a:p>
            <a:pPr marL="0" indent="0" algn="ctr" defTabSz="467359">
              <a:spcBef>
                <a:spcPts val="3300"/>
              </a:spcBef>
              <a:buSzTx/>
              <a:buNone/>
              <a:defRPr sz="2560">
                <a:solidFill>
                  <a:schemeClr val="accent2">
                    <a:hueOff val="167855"/>
                    <a:satOff val="17755"/>
                    <a:lumOff val="-16671"/>
                  </a:schemeClr>
                </a:solidFill>
              </a:defRPr>
            </a:pPr>
            <a:r>
              <a:t>Increased access to quality care </a:t>
            </a:r>
          </a:p>
          <a:p>
            <a:pPr marL="0" indent="0" algn="ctr" defTabSz="467359">
              <a:spcBef>
                <a:spcPts val="3300"/>
              </a:spcBef>
              <a:buSzTx/>
              <a:buNone/>
              <a:defRPr sz="2560">
                <a:solidFill>
                  <a:schemeClr val="accent2">
                    <a:hueOff val="167855"/>
                    <a:satOff val="17755"/>
                    <a:lumOff val="-16671"/>
                  </a:schemeClr>
                </a:solidFill>
              </a:defRPr>
            </a:pPr>
            <a:r>
              <a:t>Increased equitable care </a:t>
            </a:r>
          </a:p>
          <a:p>
            <a:pPr marL="0" indent="0" algn="ctr" defTabSz="467359">
              <a:spcBef>
                <a:spcPts val="3300"/>
              </a:spcBef>
              <a:buSzTx/>
              <a:buNone/>
              <a:defRPr sz="2560">
                <a:solidFill>
                  <a:schemeClr val="accent2">
                    <a:hueOff val="167855"/>
                    <a:satOff val="17755"/>
                    <a:lumOff val="-16671"/>
                  </a:schemeClr>
                </a:solidFill>
              </a:defRPr>
            </a:pPr>
            <a:r>
              <a:t>Real-time strategic intelligence </a:t>
            </a:r>
          </a:p>
          <a:p>
            <a:pPr marL="0" indent="0" algn="ctr" defTabSz="467359">
              <a:spcBef>
                <a:spcPts val="3300"/>
              </a:spcBef>
              <a:buSzTx/>
              <a:buNone/>
              <a:defRPr sz="2560">
                <a:solidFill>
                  <a:schemeClr val="accent2">
                    <a:hueOff val="167855"/>
                    <a:satOff val="17755"/>
                    <a:lumOff val="-16671"/>
                  </a:schemeClr>
                </a:solidFill>
              </a:defRPr>
            </a:pPr>
            <a:r>
              <a:t>Real-time QA &amp; QI </a:t>
            </a:r>
          </a:p>
          <a:p>
            <a:pPr marL="0" indent="0" algn="ctr" defTabSz="467359">
              <a:spcBef>
                <a:spcPts val="3300"/>
              </a:spcBef>
              <a:buSzTx/>
              <a:buNone/>
              <a:defRPr sz="2560">
                <a:solidFill>
                  <a:schemeClr val="accent2">
                    <a:hueOff val="167855"/>
                    <a:satOff val="17755"/>
                    <a:lumOff val="-16671"/>
                  </a:schemeClr>
                </a:solidFill>
              </a:defRPr>
            </a:pPr>
            <a:r>
              <a:t>Personalized care </a:t>
            </a:r>
          </a:p>
          <a:p>
            <a:pPr marL="0" indent="0" algn="ctr" defTabSz="467359">
              <a:spcBef>
                <a:spcPts val="3300"/>
              </a:spcBef>
              <a:buSzTx/>
              <a:buNone/>
              <a:defRPr sz="2560">
                <a:solidFill>
                  <a:schemeClr val="accent2">
                    <a:hueOff val="167855"/>
                    <a:satOff val="17755"/>
                    <a:lumOff val="-16671"/>
                  </a:schemeClr>
                </a:solidFill>
              </a:defRPr>
            </a:pPr>
            <a:r>
              <a:t>Improved outcomes </a:t>
            </a:r>
          </a:p>
          <a:p>
            <a:pPr marL="0" indent="0" algn="ctr" defTabSz="467359">
              <a:spcBef>
                <a:spcPts val="3300"/>
              </a:spcBef>
              <a:buSzTx/>
              <a:buNone/>
              <a:defRPr sz="2560">
                <a:solidFill>
                  <a:schemeClr val="accent2">
                    <a:hueOff val="167855"/>
                    <a:satOff val="17755"/>
                    <a:lumOff val="-16671"/>
                  </a:schemeClr>
                </a:solidFill>
              </a:defRPr>
            </a:pPr>
            <a:r>
              <a:t>Continuous innovation</a:t>
            </a:r>
          </a:p>
        </p:txBody>
      </p:sp>
    </p:spTree>
  </p:cSld>
  <p:clrMapOvr>
    <a:masterClrMapping/>
  </p:clrMapOvr>
  <p:transition xmlns:p14="http://schemas.microsoft.com/office/powerpoint/2010/main" spd="med" advClick="1"/>
</p:sld>
</file>

<file path=ppt/slides/slide31.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17" name="Definition(s): Metaverse(s) &amp; Omniverse"/>
          <p:cNvSpPr txBox="1"/>
          <p:nvPr>
            <p:ph type="title"/>
          </p:nvPr>
        </p:nvSpPr>
        <p:spPr>
          <a:xfrm>
            <a:off x="284479" y="-22410"/>
            <a:ext cx="11538511" cy="808020"/>
          </a:xfrm>
          <a:prstGeom prst="rect">
            <a:avLst/>
          </a:prstGeom>
        </p:spPr>
        <p:txBody>
          <a:bodyPr/>
          <a:lstStyle>
            <a:lvl1pPr defTabSz="1001369">
              <a:lnSpc>
                <a:spcPts val="6500"/>
              </a:lnSpc>
              <a:defRPr sz="4774">
                <a:solidFill>
                  <a:schemeClr val="accent2"/>
                </a:solidFill>
              </a:defRPr>
            </a:lvl1pPr>
          </a:lstStyle>
          <a:p>
            <a:pPr/>
            <a:r>
              <a:t>Definition(s): Metaverse(s) &amp; Omniverse </a:t>
            </a:r>
          </a:p>
        </p:txBody>
      </p:sp>
      <p:sp>
        <p:nvSpPr>
          <p:cNvPr id="318" name="Metaverse Continuum…"/>
          <p:cNvSpPr txBox="1"/>
          <p:nvPr/>
        </p:nvSpPr>
        <p:spPr>
          <a:xfrm>
            <a:off x="1449153" y="3156555"/>
            <a:ext cx="9496894" cy="2298802"/>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spAutoFit/>
          </a:bodyPr>
          <a:lstStyle/>
          <a:p>
            <a:pPr defTabSz="1300480">
              <a:defRPr b="0"/>
            </a:pPr>
          </a:p>
          <a:p>
            <a:pPr defTabSz="1300480">
              <a:defRPr b="0"/>
            </a:pPr>
            <a:r>
              <a:rPr b="1" i="1"/>
              <a:t>Metaverse Continuum</a:t>
            </a:r>
            <a:endParaRPr b="1" i="1"/>
          </a:p>
          <a:p>
            <a:pPr defTabSz="1300480">
              <a:defRPr b="0"/>
            </a:pPr>
            <a:r>
              <a:t>a spectrum of digitally enhanced worlds, realities and business models poised to revolutionize life and enterprise in the next decade—and the impact on healthcare begins today  [Source: Accenture, 2022]</a:t>
            </a:r>
          </a:p>
        </p:txBody>
      </p:sp>
      <p:sp>
        <p:nvSpPr>
          <p:cNvPr id="319" name="Omniverse™…"/>
          <p:cNvSpPr txBox="1"/>
          <p:nvPr/>
        </p:nvSpPr>
        <p:spPr>
          <a:xfrm>
            <a:off x="1872577" y="5900696"/>
            <a:ext cx="9259646" cy="15707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spAutoFit/>
          </a:bodyPr>
          <a:lstStyle/>
          <a:p>
            <a:pPr defTabSz="1300480">
              <a:defRPr>
                <a:latin typeface="Architype Light"/>
                <a:ea typeface="Architype Light"/>
                <a:cs typeface="Architype Light"/>
                <a:sym typeface="Architype Light"/>
              </a:defRPr>
            </a:pPr>
            <a:r>
              <a:t> Omniverse™ </a:t>
            </a:r>
          </a:p>
          <a:p>
            <a:pPr defTabSz="1300480">
              <a:defRPr b="0">
                <a:latin typeface="Architype Light"/>
                <a:ea typeface="Architype Light"/>
                <a:cs typeface="Architype Light"/>
                <a:sym typeface="Architype Light"/>
              </a:defRPr>
            </a:pPr>
            <a:r>
              <a:t>is an easily extensible platform for 3D design collaboration and scalable multi-</a:t>
            </a:r>
            <a:r>
              <a:rPr b="1"/>
              <a:t>GPU</a:t>
            </a:r>
            <a:r>
              <a:t>, real-time, true-to-reality simulation [ Source: Nvidia , 2021]</a:t>
            </a:r>
          </a:p>
        </p:txBody>
      </p:sp>
      <p:sp>
        <p:nvSpPr>
          <p:cNvPr id="320" name="The Metaverse…"/>
          <p:cNvSpPr txBox="1"/>
          <p:nvPr/>
        </p:nvSpPr>
        <p:spPr>
          <a:xfrm>
            <a:off x="1210249" y="1136670"/>
            <a:ext cx="9974703" cy="1939037"/>
          </a:xfrm>
          <a:prstGeom prst="rect">
            <a:avLst/>
          </a:prstGeom>
          <a:ln w="12700">
            <a:miter lim="400000"/>
          </a:ln>
          <a:extLst>
            <a:ext uri="{C572A759-6A51-4108-AA02-DFA0A04FC94B}">
              <ma14:wrappingTextBoxFlag xmlns:ma14="http://schemas.microsoft.com/office/mac/drawingml/2011/main" val="1"/>
            </a:ext>
          </a:extLst>
        </p:spPr>
        <p:txBody>
          <a:bodyPr lIns="48767" tIns="48767" rIns="48767" bIns="48767" anchor="ctr">
            <a:spAutoFit/>
          </a:bodyPr>
          <a:lstStyle/>
          <a:p>
            <a:pPr defTabSz="1300480">
              <a:defRPr>
                <a:latin typeface="Architype Light"/>
                <a:ea typeface="Architype Light"/>
                <a:cs typeface="Architype Light"/>
                <a:sym typeface="Architype Light"/>
              </a:defRPr>
            </a:pPr>
            <a:r>
              <a:t>The Metaverse </a:t>
            </a:r>
          </a:p>
          <a:p>
            <a:pPr defTabSz="1300480">
              <a:defRPr b="0">
                <a:latin typeface="Architype Light"/>
                <a:ea typeface="Architype Light"/>
                <a:cs typeface="Architype Light"/>
                <a:sym typeface="Architype Light"/>
              </a:defRPr>
            </a:pPr>
            <a:r>
              <a:t>can be defined as a simulated digital environment that uses augmented reality (AR), virtual reality (VR), and blockchain, along with concepts from social media, to create spaces for rich user interaction mimicking the real world. Source” XR Today 2022]</a:t>
            </a:r>
          </a:p>
        </p:txBody>
      </p:sp>
      <p:pic>
        <p:nvPicPr>
          <p:cNvPr id="321" name="Image" descr="Image"/>
          <p:cNvPicPr>
            <a:picLocks noChangeAspect="1"/>
          </p:cNvPicPr>
          <p:nvPr/>
        </p:nvPicPr>
        <p:blipFill>
          <a:blip r:embed="rId2">
            <a:alphaModFix amt="28747"/>
            <a:extLst/>
          </a:blip>
          <a:srcRect l="12389" t="0" r="10402" b="0"/>
          <a:stretch>
            <a:fillRect/>
          </a:stretch>
        </p:blipFill>
        <p:spPr>
          <a:xfrm>
            <a:off x="-1991573" y="-700129"/>
            <a:ext cx="15180468" cy="11108951"/>
          </a:xfrm>
          <a:prstGeom prst="rect">
            <a:avLst/>
          </a:prstGeom>
          <a:ln w="12700">
            <a:miter lim="400000"/>
          </a:ln>
        </p:spPr>
      </p:pic>
    </p:spTree>
  </p:cSld>
  <p:clrMapOvr>
    <a:masterClrMapping/>
  </p:clrMapOvr>
  <p:transition xmlns:p14="http://schemas.microsoft.com/office/powerpoint/2010/main" spd="med" advClick="1"/>
</p:sld>
</file>

<file path=ppt/slides/slide32.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23" name="WHAT?…"/>
          <p:cNvSpPr txBox="1"/>
          <p:nvPr>
            <p:ph type="body" sz="quarter" idx="1"/>
          </p:nvPr>
        </p:nvSpPr>
        <p:spPr>
          <a:xfrm>
            <a:off x="812799" y="3383796"/>
            <a:ext cx="2163007" cy="3938973"/>
          </a:xfrm>
          <a:prstGeom prst="rect">
            <a:avLst/>
          </a:prstGeom>
        </p:spPr>
        <p:txBody>
          <a:bodyPr/>
          <a:lstStyle/>
          <a:p>
            <a:pPr defTabSz="754278">
              <a:lnSpc>
                <a:spcPct val="100000"/>
              </a:lnSpc>
              <a:spcBef>
                <a:spcPts val="0"/>
              </a:spcBef>
              <a:defRPr b="1" sz="1740">
                <a:solidFill>
                  <a:schemeClr val="accent1">
                    <a:hueOff val="114395"/>
                    <a:lumOff val="-24975"/>
                  </a:schemeClr>
                </a:solidFill>
                <a:latin typeface="Architype Light"/>
                <a:ea typeface="Architype Light"/>
                <a:cs typeface="Architype Light"/>
                <a:sym typeface="Architype Light"/>
              </a:defRPr>
            </a:pPr>
            <a:r>
              <a:t>WHAT?</a:t>
            </a:r>
          </a:p>
          <a:p>
            <a:pPr defTabSz="754278">
              <a:lnSpc>
                <a:spcPct val="100000"/>
              </a:lnSpc>
              <a:spcBef>
                <a:spcPts val="0"/>
              </a:spcBef>
              <a:defRPr b="1" sz="1392">
                <a:solidFill>
                  <a:schemeClr val="accent1">
                    <a:hueOff val="114395"/>
                    <a:lumOff val="-24975"/>
                  </a:schemeClr>
                </a:solidFill>
                <a:latin typeface="Architype Light"/>
                <a:ea typeface="Architype Light"/>
                <a:cs typeface="Architype Light"/>
                <a:sym typeface="Architype Light"/>
              </a:defRPr>
            </a:pPr>
          </a:p>
          <a:p>
            <a:pPr marL="176784" indent="-176784" defTabSz="754278">
              <a:lnSpc>
                <a:spcPct val="100000"/>
              </a:lnSpc>
              <a:spcBef>
                <a:spcPts val="0"/>
              </a:spcBef>
              <a:buSzPct val="100000"/>
              <a:buChar char="•"/>
              <a:defRPr b="1" sz="1392">
                <a:solidFill>
                  <a:schemeClr val="accent1">
                    <a:hueOff val="114395"/>
                    <a:lumOff val="-24975"/>
                  </a:schemeClr>
                </a:solidFill>
                <a:latin typeface="Architype Light"/>
                <a:ea typeface="Architype Light"/>
                <a:cs typeface="Architype Light"/>
                <a:sym typeface="Architype Light"/>
              </a:defRPr>
            </a:pPr>
            <a:r>
              <a:t>Wellness </a:t>
            </a:r>
          </a:p>
          <a:p>
            <a:pPr marL="176784" indent="-176784" defTabSz="754278">
              <a:lnSpc>
                <a:spcPct val="100000"/>
              </a:lnSpc>
              <a:spcBef>
                <a:spcPts val="0"/>
              </a:spcBef>
              <a:buSzPct val="100000"/>
              <a:buChar char="•"/>
              <a:defRPr b="1" sz="1392">
                <a:solidFill>
                  <a:schemeClr val="accent1">
                    <a:hueOff val="114395"/>
                    <a:lumOff val="-24975"/>
                  </a:schemeClr>
                </a:solidFill>
                <a:latin typeface="Architype Light"/>
                <a:ea typeface="Architype Light"/>
                <a:cs typeface="Architype Light"/>
                <a:sym typeface="Architype Light"/>
              </a:defRPr>
            </a:pPr>
            <a:r>
              <a:t>Mental Health </a:t>
            </a:r>
          </a:p>
          <a:p>
            <a:pPr marL="176784" indent="-176784" defTabSz="754278">
              <a:lnSpc>
                <a:spcPct val="100000"/>
              </a:lnSpc>
              <a:spcBef>
                <a:spcPts val="0"/>
              </a:spcBef>
              <a:buSzPct val="100000"/>
              <a:buChar char="•"/>
              <a:defRPr b="1" sz="1392">
                <a:solidFill>
                  <a:schemeClr val="accent1">
                    <a:hueOff val="114395"/>
                    <a:lumOff val="-24975"/>
                  </a:schemeClr>
                </a:solidFill>
                <a:latin typeface="Architype Light"/>
                <a:ea typeface="Architype Light"/>
                <a:cs typeface="Architype Light"/>
                <a:sym typeface="Architype Light"/>
              </a:defRPr>
            </a:pPr>
            <a:r>
              <a:t>Nutrition &amp; Obesity  </a:t>
            </a:r>
          </a:p>
          <a:p>
            <a:pPr marL="176784" indent="-176784" defTabSz="754278">
              <a:lnSpc>
                <a:spcPct val="100000"/>
              </a:lnSpc>
              <a:spcBef>
                <a:spcPts val="0"/>
              </a:spcBef>
              <a:buSzPct val="100000"/>
              <a:buChar char="•"/>
              <a:defRPr b="1" sz="1392">
                <a:solidFill>
                  <a:schemeClr val="accent1">
                    <a:hueOff val="114395"/>
                    <a:lumOff val="-24975"/>
                  </a:schemeClr>
                </a:solidFill>
                <a:latin typeface="Architype Light"/>
                <a:ea typeface="Architype Light"/>
                <a:cs typeface="Architype Light"/>
                <a:sym typeface="Architype Light"/>
              </a:defRPr>
            </a:pPr>
            <a:r>
              <a:t>Pain Management</a:t>
            </a:r>
          </a:p>
          <a:p>
            <a:pPr marL="176784" indent="-176784" defTabSz="754278">
              <a:lnSpc>
                <a:spcPct val="100000"/>
              </a:lnSpc>
              <a:spcBef>
                <a:spcPts val="0"/>
              </a:spcBef>
              <a:buSzPct val="100000"/>
              <a:buChar char="•"/>
              <a:defRPr b="1" sz="1392">
                <a:solidFill>
                  <a:schemeClr val="accent1">
                    <a:hueOff val="114395"/>
                    <a:lumOff val="-24975"/>
                  </a:schemeClr>
                </a:solidFill>
                <a:latin typeface="Architype Light"/>
                <a:ea typeface="Architype Light"/>
                <a:cs typeface="Architype Light"/>
                <a:sym typeface="Architype Light"/>
              </a:defRPr>
            </a:pPr>
            <a:r>
              <a:t>Genetics Counseling</a:t>
            </a:r>
          </a:p>
          <a:p>
            <a:pPr marL="176784" indent="-176784" defTabSz="754278">
              <a:lnSpc>
                <a:spcPct val="100000"/>
              </a:lnSpc>
              <a:spcBef>
                <a:spcPts val="0"/>
              </a:spcBef>
              <a:buSzPct val="100000"/>
              <a:buChar char="•"/>
              <a:defRPr b="1" sz="1392">
                <a:solidFill>
                  <a:schemeClr val="accent1">
                    <a:hueOff val="114395"/>
                    <a:lumOff val="-24975"/>
                  </a:schemeClr>
                </a:solidFill>
                <a:latin typeface="Architype Light"/>
                <a:ea typeface="Architype Light"/>
                <a:cs typeface="Architype Light"/>
                <a:sym typeface="Architype Light"/>
              </a:defRPr>
            </a:pPr>
            <a:r>
              <a:t>Personalized Health</a:t>
            </a:r>
          </a:p>
          <a:p>
            <a:pPr marL="176784" indent="-176784" defTabSz="754278">
              <a:lnSpc>
                <a:spcPct val="100000"/>
              </a:lnSpc>
              <a:spcBef>
                <a:spcPts val="0"/>
              </a:spcBef>
              <a:buSzPct val="100000"/>
              <a:buChar char="•"/>
              <a:defRPr b="1" sz="1392">
                <a:solidFill>
                  <a:schemeClr val="accent1">
                    <a:hueOff val="114395"/>
                    <a:lumOff val="-24975"/>
                  </a:schemeClr>
                </a:solidFill>
                <a:latin typeface="Architype Light"/>
                <a:ea typeface="Architype Light"/>
                <a:cs typeface="Architype Light"/>
                <a:sym typeface="Architype Light"/>
              </a:defRPr>
            </a:pPr>
            <a:r>
              <a:t>Ophthalmology</a:t>
            </a:r>
          </a:p>
          <a:p>
            <a:pPr marL="176784" indent="-176784" defTabSz="754278">
              <a:lnSpc>
                <a:spcPct val="100000"/>
              </a:lnSpc>
              <a:spcBef>
                <a:spcPts val="0"/>
              </a:spcBef>
              <a:buSzPct val="100000"/>
              <a:buChar char="•"/>
              <a:defRPr b="1" sz="1392">
                <a:solidFill>
                  <a:schemeClr val="accent1">
                    <a:hueOff val="114395"/>
                    <a:lumOff val="-24975"/>
                  </a:schemeClr>
                </a:solidFill>
                <a:latin typeface="Architype Light"/>
                <a:ea typeface="Architype Light"/>
                <a:cs typeface="Architype Light"/>
                <a:sym typeface="Architype Light"/>
              </a:defRPr>
            </a:pPr>
            <a:r>
              <a:t>Dermatology </a:t>
            </a:r>
          </a:p>
          <a:p>
            <a:pPr marL="176784" indent="-176784" defTabSz="754278">
              <a:lnSpc>
                <a:spcPct val="100000"/>
              </a:lnSpc>
              <a:spcBef>
                <a:spcPts val="0"/>
              </a:spcBef>
              <a:buSzPct val="100000"/>
              <a:buChar char="•"/>
              <a:defRPr b="1" sz="1392">
                <a:solidFill>
                  <a:schemeClr val="accent1">
                    <a:hueOff val="114395"/>
                    <a:lumOff val="-24975"/>
                  </a:schemeClr>
                </a:solidFill>
                <a:latin typeface="Architype Light"/>
                <a:ea typeface="Architype Light"/>
                <a:cs typeface="Architype Light"/>
                <a:sym typeface="Architype Light"/>
              </a:defRPr>
            </a:pPr>
            <a:r>
              <a:t>Dentistry</a:t>
            </a:r>
          </a:p>
          <a:p>
            <a:pPr marL="176784" indent="-176784" defTabSz="754278">
              <a:lnSpc>
                <a:spcPct val="100000"/>
              </a:lnSpc>
              <a:spcBef>
                <a:spcPts val="0"/>
              </a:spcBef>
              <a:buSzPct val="100000"/>
              <a:buChar char="•"/>
              <a:defRPr b="1" sz="1392">
                <a:solidFill>
                  <a:schemeClr val="accent1">
                    <a:hueOff val="114395"/>
                    <a:lumOff val="-24975"/>
                  </a:schemeClr>
                </a:solidFill>
                <a:latin typeface="Architype Light"/>
                <a:ea typeface="Architype Light"/>
                <a:cs typeface="Architype Light"/>
                <a:sym typeface="Architype Light"/>
              </a:defRPr>
            </a:pPr>
            <a:r>
              <a:t>Plastic Surgery </a:t>
            </a:r>
          </a:p>
          <a:p>
            <a:pPr marL="176784" indent="-176784" defTabSz="754278">
              <a:lnSpc>
                <a:spcPct val="100000"/>
              </a:lnSpc>
              <a:spcBef>
                <a:spcPts val="0"/>
              </a:spcBef>
              <a:buSzPct val="100000"/>
              <a:buChar char="•"/>
              <a:defRPr b="1" sz="1392">
                <a:solidFill>
                  <a:schemeClr val="accent1">
                    <a:hueOff val="114395"/>
                    <a:lumOff val="-24975"/>
                  </a:schemeClr>
                </a:solidFill>
                <a:latin typeface="Architype Light"/>
                <a:ea typeface="Architype Light"/>
                <a:cs typeface="Architype Light"/>
                <a:sym typeface="Architype Light"/>
              </a:defRPr>
            </a:pPr>
            <a:r>
              <a:t>Pediatrics</a:t>
            </a:r>
          </a:p>
          <a:p>
            <a:pPr marL="176784" indent="-176784" defTabSz="754278">
              <a:lnSpc>
                <a:spcPct val="100000"/>
              </a:lnSpc>
              <a:spcBef>
                <a:spcPts val="0"/>
              </a:spcBef>
              <a:buSzPct val="100000"/>
              <a:buChar char="•"/>
              <a:defRPr b="1" sz="1392">
                <a:solidFill>
                  <a:schemeClr val="accent1">
                    <a:hueOff val="114395"/>
                    <a:lumOff val="-24975"/>
                  </a:schemeClr>
                </a:solidFill>
                <a:latin typeface="Architype Light"/>
                <a:ea typeface="Architype Light"/>
                <a:cs typeface="Architype Light"/>
                <a:sym typeface="Architype Light"/>
              </a:defRPr>
            </a:pPr>
            <a:r>
              <a:t>Physical Therapy</a:t>
            </a:r>
          </a:p>
          <a:p>
            <a:pPr marL="176784" indent="-176784" defTabSz="754278">
              <a:lnSpc>
                <a:spcPct val="100000"/>
              </a:lnSpc>
              <a:spcBef>
                <a:spcPts val="0"/>
              </a:spcBef>
              <a:buSzPct val="100000"/>
              <a:buChar char="•"/>
              <a:defRPr b="1" sz="1392">
                <a:solidFill>
                  <a:schemeClr val="accent1">
                    <a:hueOff val="114395"/>
                    <a:lumOff val="-24975"/>
                  </a:schemeClr>
                </a:solidFill>
                <a:latin typeface="Architype Light"/>
                <a:ea typeface="Architype Light"/>
                <a:cs typeface="Architype Light"/>
                <a:sym typeface="Architype Light"/>
              </a:defRPr>
            </a:pPr>
            <a:r>
              <a:t>Orthopedics</a:t>
            </a:r>
          </a:p>
          <a:p>
            <a:pPr marL="176784" indent="-176784" defTabSz="754278">
              <a:lnSpc>
                <a:spcPct val="100000"/>
              </a:lnSpc>
              <a:spcBef>
                <a:spcPts val="0"/>
              </a:spcBef>
              <a:buSzPct val="100000"/>
              <a:buChar char="•"/>
              <a:defRPr b="1" sz="1392">
                <a:solidFill>
                  <a:schemeClr val="accent1">
                    <a:hueOff val="114395"/>
                    <a:lumOff val="-24975"/>
                  </a:schemeClr>
                </a:solidFill>
                <a:latin typeface="Architype Light"/>
                <a:ea typeface="Architype Light"/>
                <a:cs typeface="Architype Light"/>
                <a:sym typeface="Architype Light"/>
              </a:defRPr>
            </a:pPr>
            <a:r>
              <a:t>Oncology</a:t>
            </a:r>
          </a:p>
          <a:p>
            <a:pPr marL="176784" indent="-176784" defTabSz="754278">
              <a:lnSpc>
                <a:spcPct val="100000"/>
              </a:lnSpc>
              <a:spcBef>
                <a:spcPts val="0"/>
              </a:spcBef>
              <a:buSzPct val="100000"/>
              <a:buChar char="•"/>
              <a:defRPr b="1" sz="1392">
                <a:solidFill>
                  <a:schemeClr val="accent1">
                    <a:hueOff val="114395"/>
                    <a:lumOff val="-24975"/>
                  </a:schemeClr>
                </a:solidFill>
                <a:latin typeface="Architype Light"/>
                <a:ea typeface="Architype Light"/>
                <a:cs typeface="Architype Light"/>
                <a:sym typeface="Architype Light"/>
              </a:defRPr>
            </a:pPr>
            <a:r>
              <a:t>Burn Units </a:t>
            </a:r>
          </a:p>
          <a:p>
            <a:pPr marL="176784" indent="-176784" defTabSz="754278">
              <a:lnSpc>
                <a:spcPct val="100000"/>
              </a:lnSpc>
              <a:spcBef>
                <a:spcPts val="0"/>
              </a:spcBef>
              <a:buSzPct val="100000"/>
              <a:buChar char="•"/>
              <a:defRPr b="1" sz="1392">
                <a:solidFill>
                  <a:schemeClr val="accent1">
                    <a:hueOff val="114395"/>
                    <a:lumOff val="-24975"/>
                  </a:schemeClr>
                </a:solidFill>
                <a:latin typeface="Architype Light"/>
                <a:ea typeface="Architype Light"/>
                <a:cs typeface="Architype Light"/>
                <a:sym typeface="Architype Light"/>
              </a:defRPr>
            </a:pPr>
            <a:r>
              <a:t>Labs </a:t>
            </a:r>
          </a:p>
        </p:txBody>
      </p:sp>
      <p:sp>
        <p:nvSpPr>
          <p:cNvPr id="324" name="Healthcare in the Metaverse"/>
          <p:cNvSpPr txBox="1"/>
          <p:nvPr>
            <p:ph type="title"/>
          </p:nvPr>
        </p:nvSpPr>
        <p:spPr>
          <a:xfrm>
            <a:off x="1939645" y="2990"/>
            <a:ext cx="11538510" cy="808020"/>
          </a:xfrm>
          <a:prstGeom prst="rect">
            <a:avLst/>
          </a:prstGeom>
        </p:spPr>
        <p:txBody>
          <a:bodyPr/>
          <a:lstStyle>
            <a:lvl1pPr defTabSz="1014374">
              <a:lnSpc>
                <a:spcPts val="6600"/>
              </a:lnSpc>
              <a:defRPr sz="4835">
                <a:solidFill>
                  <a:schemeClr val="accent2"/>
                </a:solidFill>
              </a:defRPr>
            </a:lvl1pPr>
          </a:lstStyle>
          <a:p>
            <a:pPr/>
            <a:r>
              <a:t>Healthcare in the Metaverse </a:t>
            </a:r>
          </a:p>
        </p:txBody>
      </p:sp>
      <p:sp>
        <p:nvSpPr>
          <p:cNvPr id="325" name="WHY?…"/>
          <p:cNvSpPr txBox="1"/>
          <p:nvPr/>
        </p:nvSpPr>
        <p:spPr>
          <a:xfrm>
            <a:off x="6725943" y="3384785"/>
            <a:ext cx="6040471" cy="4049319"/>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949350">
              <a:defRPr sz="1752">
                <a:solidFill>
                  <a:schemeClr val="accent1">
                    <a:hueOff val="114395"/>
                    <a:lumOff val="-24975"/>
                  </a:schemeClr>
                </a:solidFill>
                <a:latin typeface="Architype Light"/>
                <a:ea typeface="Architype Light"/>
                <a:cs typeface="Architype Light"/>
                <a:sym typeface="Architype Light"/>
              </a:defRPr>
            </a:pPr>
            <a:r>
              <a:t>WHY? </a:t>
            </a:r>
          </a:p>
          <a:p>
            <a:pPr algn="l" defTabSz="949350">
              <a:defRPr sz="1752">
                <a:solidFill>
                  <a:schemeClr val="accent1">
                    <a:hueOff val="114395"/>
                    <a:lumOff val="-24975"/>
                  </a:schemeClr>
                </a:solidFill>
                <a:latin typeface="Architype Light"/>
                <a:ea typeface="Architype Light"/>
                <a:cs typeface="Architype Light"/>
                <a:sym typeface="Architype Light"/>
              </a:defRPr>
            </a:pPr>
          </a:p>
          <a:p>
            <a:pPr marL="222504" indent="-222504" algn="l" defTabSz="949350">
              <a:buSzPct val="100000"/>
              <a:buChar char="•"/>
              <a:defRPr sz="1752">
                <a:solidFill>
                  <a:schemeClr val="accent1">
                    <a:hueOff val="114395"/>
                    <a:lumOff val="-24975"/>
                  </a:schemeClr>
                </a:solidFill>
                <a:latin typeface="Architype Light"/>
                <a:ea typeface="Architype Light"/>
                <a:cs typeface="Architype Light"/>
                <a:sym typeface="Architype Light"/>
              </a:defRPr>
            </a:pPr>
            <a:r>
              <a:t>Virtual assessment, monitoring, feedback, treatment </a:t>
            </a:r>
          </a:p>
          <a:p>
            <a:pPr marL="222504" indent="-222504" algn="l" defTabSz="949350">
              <a:buSzPct val="100000"/>
              <a:buChar char="•"/>
              <a:defRPr sz="1752">
                <a:solidFill>
                  <a:schemeClr val="accent1">
                    <a:hueOff val="114395"/>
                    <a:lumOff val="-24975"/>
                  </a:schemeClr>
                </a:solidFill>
                <a:latin typeface="Architype Light"/>
                <a:ea typeface="Architype Light"/>
                <a:cs typeface="Architype Light"/>
                <a:sym typeface="Architype Light"/>
              </a:defRPr>
            </a:pPr>
            <a:r>
              <a:t>Expand access</a:t>
            </a:r>
          </a:p>
          <a:p>
            <a:pPr marL="222504" indent="-222504" algn="l" defTabSz="949350">
              <a:buSzPct val="100000"/>
              <a:buChar char="•"/>
              <a:defRPr sz="1752">
                <a:solidFill>
                  <a:schemeClr val="accent1">
                    <a:hueOff val="114395"/>
                    <a:lumOff val="-24975"/>
                  </a:schemeClr>
                </a:solidFill>
                <a:latin typeface="Architype Light"/>
                <a:ea typeface="Architype Light"/>
                <a:cs typeface="Architype Light"/>
                <a:sym typeface="Architype Light"/>
              </a:defRPr>
            </a:pPr>
            <a:r>
              <a:t>Immersive Interaction</a:t>
            </a:r>
          </a:p>
          <a:p>
            <a:pPr marL="222504" indent="-222504" algn="l" defTabSz="949350">
              <a:buSzPct val="100000"/>
              <a:buChar char="•"/>
              <a:defRPr sz="1752">
                <a:solidFill>
                  <a:schemeClr val="accent1">
                    <a:hueOff val="114395"/>
                    <a:lumOff val="-24975"/>
                  </a:schemeClr>
                </a:solidFill>
                <a:latin typeface="Architype Light"/>
                <a:ea typeface="Architype Light"/>
                <a:cs typeface="Architype Light"/>
                <a:sym typeface="Architype Light"/>
              </a:defRPr>
            </a:pPr>
            <a:r>
              <a:t>Increased engagement </a:t>
            </a:r>
          </a:p>
          <a:p>
            <a:pPr marL="222504" indent="-222504" algn="l" defTabSz="949350">
              <a:buSzPct val="100000"/>
              <a:buChar char="•"/>
              <a:defRPr sz="1752">
                <a:solidFill>
                  <a:schemeClr val="accent1">
                    <a:hueOff val="114395"/>
                    <a:lumOff val="-24975"/>
                  </a:schemeClr>
                </a:solidFill>
                <a:latin typeface="Architype Light"/>
                <a:ea typeface="Architype Light"/>
                <a:cs typeface="Architype Light"/>
                <a:sym typeface="Architype Light"/>
              </a:defRPr>
            </a:pPr>
            <a:r>
              <a:t>Increased satisfaction</a:t>
            </a:r>
          </a:p>
          <a:p>
            <a:pPr marL="222504" indent="-222504" algn="l" defTabSz="949350">
              <a:buSzPct val="100000"/>
              <a:buChar char="•"/>
              <a:defRPr sz="1752">
                <a:solidFill>
                  <a:schemeClr val="accent1">
                    <a:hueOff val="114395"/>
                    <a:lumOff val="-24975"/>
                  </a:schemeClr>
                </a:solidFill>
                <a:latin typeface="Architype Light"/>
                <a:ea typeface="Architype Light"/>
                <a:cs typeface="Architype Light"/>
                <a:sym typeface="Architype Light"/>
              </a:defRPr>
            </a:pPr>
            <a:r>
              <a:t>Integrated functions ( care, payments, quality)</a:t>
            </a:r>
          </a:p>
          <a:p>
            <a:pPr marL="222504" indent="-222504" algn="l" defTabSz="949350">
              <a:buSzPct val="100000"/>
              <a:buChar char="•"/>
              <a:defRPr sz="1752">
                <a:solidFill>
                  <a:schemeClr val="accent1">
                    <a:hueOff val="114395"/>
                    <a:lumOff val="-24975"/>
                  </a:schemeClr>
                </a:solidFill>
                <a:latin typeface="Architype Light"/>
                <a:ea typeface="Architype Light"/>
                <a:cs typeface="Architype Light"/>
                <a:sym typeface="Architype Light"/>
              </a:defRPr>
            </a:pPr>
            <a:r>
              <a:t>Patient-centric </a:t>
            </a:r>
          </a:p>
          <a:p>
            <a:pPr marL="222504" indent="-222504" algn="l" defTabSz="949350">
              <a:buSzPct val="100000"/>
              <a:buChar char="•"/>
              <a:defRPr sz="1752">
                <a:solidFill>
                  <a:schemeClr val="accent1">
                    <a:hueOff val="114395"/>
                    <a:lumOff val="-24975"/>
                  </a:schemeClr>
                </a:solidFill>
                <a:latin typeface="Architype Light"/>
                <a:ea typeface="Architype Light"/>
                <a:cs typeface="Architype Light"/>
                <a:sym typeface="Architype Light"/>
              </a:defRPr>
            </a:pPr>
            <a:r>
              <a:t>Gamification</a:t>
            </a:r>
          </a:p>
          <a:p>
            <a:pPr marL="222504" indent="-222504" algn="l" defTabSz="949350">
              <a:buSzPct val="100000"/>
              <a:buChar char="•"/>
              <a:defRPr sz="1752">
                <a:solidFill>
                  <a:schemeClr val="accent1">
                    <a:hueOff val="114395"/>
                    <a:lumOff val="-24975"/>
                  </a:schemeClr>
                </a:solidFill>
                <a:latin typeface="Architype Light"/>
                <a:ea typeface="Architype Light"/>
                <a:cs typeface="Architype Light"/>
                <a:sym typeface="Architype Light"/>
              </a:defRPr>
            </a:pPr>
            <a:r>
              <a:t>Tokenization</a:t>
            </a:r>
          </a:p>
          <a:p>
            <a:pPr marL="222504" indent="-222504" algn="l" defTabSz="949350">
              <a:buSzPct val="100000"/>
              <a:buChar char="•"/>
              <a:defRPr sz="1752">
                <a:solidFill>
                  <a:schemeClr val="accent1">
                    <a:hueOff val="114395"/>
                    <a:lumOff val="-24975"/>
                  </a:schemeClr>
                </a:solidFill>
                <a:latin typeface="Architype Light"/>
                <a:ea typeface="Architype Light"/>
                <a:cs typeface="Architype Light"/>
                <a:sym typeface="Architype Light"/>
              </a:defRPr>
            </a:pPr>
            <a:r>
              <a:t>Lower overhead costs </a:t>
            </a:r>
          </a:p>
          <a:p>
            <a:pPr marL="222504" indent="-222504" algn="l" defTabSz="949350">
              <a:buSzPct val="100000"/>
              <a:buChar char="•"/>
              <a:defRPr sz="1752">
                <a:solidFill>
                  <a:schemeClr val="accent1">
                    <a:hueOff val="114395"/>
                    <a:lumOff val="-24975"/>
                  </a:schemeClr>
                </a:solidFill>
                <a:latin typeface="Architype Light"/>
                <a:ea typeface="Architype Light"/>
                <a:cs typeface="Architype Light"/>
                <a:sym typeface="Architype Light"/>
              </a:defRPr>
            </a:pPr>
            <a:r>
              <a:t>Improve ROI </a:t>
            </a:r>
          </a:p>
          <a:p>
            <a:pPr marL="222504" indent="-222504" algn="l" defTabSz="949350">
              <a:buSzPct val="100000"/>
              <a:buChar char="•"/>
              <a:defRPr sz="1752">
                <a:solidFill>
                  <a:schemeClr val="accent1">
                    <a:hueOff val="114395"/>
                    <a:lumOff val="-24975"/>
                  </a:schemeClr>
                </a:solidFill>
                <a:latin typeface="Architype Light"/>
                <a:ea typeface="Architype Light"/>
                <a:cs typeface="Architype Light"/>
                <a:sym typeface="Architype Light"/>
              </a:defRPr>
            </a:pPr>
            <a:r>
              <a:t>DEI-conscious</a:t>
            </a:r>
          </a:p>
          <a:p>
            <a:pPr marL="222504" indent="-222504" algn="l" defTabSz="949350">
              <a:buSzPct val="100000"/>
              <a:buChar char="•"/>
              <a:defRPr sz="1752">
                <a:solidFill>
                  <a:schemeClr val="accent1">
                    <a:hueOff val="114395"/>
                    <a:lumOff val="-24975"/>
                  </a:schemeClr>
                </a:solidFill>
                <a:latin typeface="Architype Light"/>
                <a:ea typeface="Architype Light"/>
                <a:cs typeface="Architype Light"/>
                <a:sym typeface="Architype Light"/>
              </a:defRPr>
            </a:pPr>
            <a:r>
              <a:t>ESG-conscious </a:t>
            </a:r>
          </a:p>
        </p:txBody>
      </p:sp>
      <p:sp>
        <p:nvSpPr>
          <p:cNvPr id="326" name="HOW?…"/>
          <p:cNvSpPr txBox="1"/>
          <p:nvPr/>
        </p:nvSpPr>
        <p:spPr>
          <a:xfrm>
            <a:off x="3251199" y="3384785"/>
            <a:ext cx="2960557" cy="4049319"/>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962355">
              <a:defRPr sz="1776">
                <a:solidFill>
                  <a:schemeClr val="accent1">
                    <a:hueOff val="114395"/>
                    <a:lumOff val="-24975"/>
                  </a:schemeClr>
                </a:solidFill>
                <a:latin typeface="Architype Light"/>
                <a:ea typeface="Architype Light"/>
                <a:cs typeface="Architype Light"/>
                <a:sym typeface="Architype Light"/>
              </a:defRPr>
            </a:pPr>
            <a:r>
              <a:t>HOW? </a:t>
            </a:r>
          </a:p>
          <a:p>
            <a:pPr algn="l" defTabSz="962355">
              <a:defRPr sz="1776">
                <a:solidFill>
                  <a:schemeClr val="accent1">
                    <a:hueOff val="114395"/>
                    <a:lumOff val="-24975"/>
                  </a:schemeClr>
                </a:solidFill>
                <a:latin typeface="Architype Light"/>
                <a:ea typeface="Architype Light"/>
                <a:cs typeface="Architype Light"/>
                <a:sym typeface="Architype Light"/>
              </a:defRPr>
            </a:pPr>
          </a:p>
          <a:p>
            <a:pPr marL="225552" indent="-225552" algn="l" defTabSz="962355">
              <a:buSzPct val="100000"/>
              <a:buChar char="•"/>
              <a:defRPr sz="1776">
                <a:solidFill>
                  <a:schemeClr val="accent1">
                    <a:hueOff val="114395"/>
                    <a:lumOff val="-24975"/>
                  </a:schemeClr>
                </a:solidFill>
                <a:latin typeface="Architype Light"/>
                <a:ea typeface="Architype Light"/>
                <a:cs typeface="Architype Light"/>
                <a:sym typeface="Architype Light"/>
              </a:defRPr>
            </a:pPr>
            <a:r>
              <a:t>IoT, IoM, IoB</a:t>
            </a:r>
          </a:p>
          <a:p>
            <a:pPr marL="225552" indent="-225552" algn="l" defTabSz="962355">
              <a:buSzPct val="100000"/>
              <a:buChar char="•"/>
              <a:defRPr sz="1776">
                <a:solidFill>
                  <a:schemeClr val="accent1">
                    <a:hueOff val="114395"/>
                    <a:lumOff val="-24975"/>
                  </a:schemeClr>
                </a:solidFill>
                <a:latin typeface="Architype Light"/>
                <a:ea typeface="Architype Light"/>
                <a:cs typeface="Architype Light"/>
                <a:sym typeface="Architype Light"/>
              </a:defRPr>
            </a:pPr>
            <a:r>
              <a:t>Wearables</a:t>
            </a:r>
          </a:p>
          <a:p>
            <a:pPr marL="225552" indent="-225552" algn="l" defTabSz="962355">
              <a:buSzPct val="100000"/>
              <a:buChar char="•"/>
              <a:defRPr sz="1776">
                <a:solidFill>
                  <a:schemeClr val="accent1">
                    <a:hueOff val="114395"/>
                    <a:lumOff val="-24975"/>
                  </a:schemeClr>
                </a:solidFill>
                <a:latin typeface="Architype Light"/>
                <a:ea typeface="Architype Light"/>
                <a:cs typeface="Architype Light"/>
                <a:sym typeface="Architype Light"/>
              </a:defRPr>
            </a:pPr>
            <a:r>
              <a:t>Sensors </a:t>
            </a:r>
          </a:p>
          <a:p>
            <a:pPr marL="225552" indent="-225552" algn="l" defTabSz="962355">
              <a:buSzPct val="100000"/>
              <a:buChar char="•"/>
              <a:defRPr sz="1776">
                <a:solidFill>
                  <a:schemeClr val="accent1">
                    <a:hueOff val="114395"/>
                    <a:lumOff val="-24975"/>
                  </a:schemeClr>
                </a:solidFill>
                <a:latin typeface="Architype Light"/>
                <a:ea typeface="Architype Light"/>
                <a:cs typeface="Architype Light"/>
                <a:sym typeface="Architype Light"/>
              </a:defRPr>
            </a:pPr>
            <a:r>
              <a:t>AR/VR/XR/MR/Holograms </a:t>
            </a:r>
          </a:p>
          <a:p>
            <a:pPr marL="225552" indent="-225552" algn="l" defTabSz="962355">
              <a:buSzPct val="100000"/>
              <a:buChar char="•"/>
              <a:defRPr sz="1776">
                <a:solidFill>
                  <a:schemeClr val="accent1">
                    <a:hueOff val="114395"/>
                    <a:lumOff val="-24975"/>
                  </a:schemeClr>
                </a:solidFill>
                <a:latin typeface="Architype Light"/>
                <a:ea typeface="Architype Light"/>
                <a:cs typeface="Architype Light"/>
                <a:sym typeface="Architype Light"/>
              </a:defRPr>
            </a:pPr>
            <a:r>
              <a:t>AI</a:t>
            </a:r>
          </a:p>
          <a:p>
            <a:pPr marL="225552" indent="-225552" algn="l" defTabSz="962355">
              <a:buSzPct val="100000"/>
              <a:buChar char="•"/>
              <a:defRPr sz="1776">
                <a:solidFill>
                  <a:schemeClr val="accent1">
                    <a:hueOff val="114395"/>
                    <a:lumOff val="-24975"/>
                  </a:schemeClr>
                </a:solidFill>
                <a:latin typeface="Architype Light"/>
                <a:ea typeface="Architype Light"/>
                <a:cs typeface="Architype Light"/>
                <a:sym typeface="Architype Light"/>
              </a:defRPr>
            </a:pPr>
            <a:r>
              <a:t>Telehealth</a:t>
            </a:r>
          </a:p>
          <a:p>
            <a:pPr marL="225552" indent="-225552" algn="l" defTabSz="962355">
              <a:buSzPct val="100000"/>
              <a:buChar char="•"/>
              <a:defRPr sz="1776">
                <a:solidFill>
                  <a:schemeClr val="accent1">
                    <a:hueOff val="114395"/>
                    <a:lumOff val="-24975"/>
                  </a:schemeClr>
                </a:solidFill>
                <a:latin typeface="Architype Light"/>
                <a:ea typeface="Architype Light"/>
                <a:cs typeface="Architype Light"/>
                <a:sym typeface="Architype Light"/>
              </a:defRPr>
            </a:pPr>
            <a:r>
              <a:t>Apps</a:t>
            </a:r>
          </a:p>
          <a:p>
            <a:pPr marL="225552" indent="-225552" algn="l" defTabSz="962355">
              <a:buSzPct val="100000"/>
              <a:buChar char="•"/>
              <a:defRPr sz="1776">
                <a:solidFill>
                  <a:schemeClr val="accent1">
                    <a:hueOff val="114395"/>
                    <a:lumOff val="-24975"/>
                  </a:schemeClr>
                </a:solidFill>
                <a:latin typeface="Architype Light"/>
                <a:ea typeface="Architype Light"/>
                <a:cs typeface="Architype Light"/>
                <a:sym typeface="Architype Light"/>
              </a:defRPr>
            </a:pPr>
            <a:r>
              <a:t>Biometrics </a:t>
            </a:r>
          </a:p>
          <a:p>
            <a:pPr marL="225552" indent="-225552" algn="l" defTabSz="962355">
              <a:buSzPct val="100000"/>
              <a:buChar char="•"/>
              <a:defRPr sz="1776">
                <a:solidFill>
                  <a:schemeClr val="accent1">
                    <a:hueOff val="114395"/>
                    <a:lumOff val="-24975"/>
                  </a:schemeClr>
                </a:solidFill>
                <a:latin typeface="Architype Light"/>
                <a:ea typeface="Architype Light"/>
                <a:cs typeface="Architype Light"/>
                <a:sym typeface="Architype Light"/>
              </a:defRPr>
            </a:pPr>
            <a:r>
              <a:t>Smart Wallets </a:t>
            </a:r>
          </a:p>
          <a:p>
            <a:pPr marL="225552" indent="-225552" algn="l" defTabSz="962355">
              <a:buSzPct val="100000"/>
              <a:buChar char="•"/>
              <a:defRPr sz="1776">
                <a:solidFill>
                  <a:schemeClr val="accent1">
                    <a:hueOff val="114395"/>
                    <a:lumOff val="-24975"/>
                  </a:schemeClr>
                </a:solidFill>
                <a:latin typeface="Architype Light"/>
                <a:ea typeface="Architype Light"/>
                <a:cs typeface="Architype Light"/>
                <a:sym typeface="Architype Light"/>
              </a:defRPr>
            </a:pPr>
            <a:r>
              <a:t>Web 3.0 architecture </a:t>
            </a:r>
          </a:p>
          <a:p>
            <a:pPr algn="l" defTabSz="962355">
              <a:defRPr sz="1776">
                <a:solidFill>
                  <a:schemeClr val="accent1">
                    <a:hueOff val="114395"/>
                    <a:lumOff val="-24975"/>
                  </a:schemeClr>
                </a:solidFill>
                <a:latin typeface="Architype Light"/>
                <a:ea typeface="Architype Light"/>
                <a:cs typeface="Architype Light"/>
                <a:sym typeface="Architype Light"/>
              </a:defRPr>
            </a:pPr>
          </a:p>
        </p:txBody>
      </p:sp>
      <p:pic>
        <p:nvPicPr>
          <p:cNvPr id="327" name="Image" descr="Image"/>
          <p:cNvPicPr>
            <a:picLocks noChangeAspect="1"/>
          </p:cNvPicPr>
          <p:nvPr/>
        </p:nvPicPr>
        <p:blipFill>
          <a:blip r:embed="rId2">
            <a:alphaModFix amt="25541"/>
            <a:extLst/>
          </a:blip>
          <a:stretch>
            <a:fillRect/>
          </a:stretch>
        </p:blipFill>
        <p:spPr>
          <a:xfrm>
            <a:off x="-4864087" y="-82550"/>
            <a:ext cx="19837430" cy="9918715"/>
          </a:xfrm>
          <a:prstGeom prst="rect">
            <a:avLst/>
          </a:prstGeom>
          <a:ln w="12700">
            <a:miter lim="400000"/>
          </a:ln>
        </p:spPr>
      </p:pic>
    </p:spTree>
  </p:cSld>
  <p:clrMapOvr>
    <a:masterClrMapping/>
  </p:clrMapOvr>
  <p:transition xmlns:p14="http://schemas.microsoft.com/office/powerpoint/2010/main" spd="med" advClick="1"/>
</p:sld>
</file>

<file path=ppt/slides/slide33.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29" name="shutterstock_1931406860.jpg" descr="shutterstock_1931406860.jpg"/>
          <p:cNvPicPr>
            <a:picLocks noChangeAspect="1"/>
          </p:cNvPicPr>
          <p:nvPr/>
        </p:nvPicPr>
        <p:blipFill>
          <a:blip r:embed="rId2">
            <a:extLst/>
          </a:blip>
          <a:stretch>
            <a:fillRect/>
          </a:stretch>
        </p:blipFill>
        <p:spPr>
          <a:xfrm>
            <a:off x="-8430801" y="-861287"/>
            <a:ext cx="25243602" cy="10666570"/>
          </a:xfrm>
          <a:prstGeom prst="rect">
            <a:avLst/>
          </a:prstGeom>
          <a:ln w="12700">
            <a:miter lim="400000"/>
          </a:ln>
        </p:spPr>
      </p:pic>
      <p:sp>
        <p:nvSpPr>
          <p:cNvPr id="330" name="Future Directions"/>
          <p:cNvSpPr txBox="1"/>
          <p:nvPr>
            <p:ph type="title" idx="4294967295"/>
          </p:nvPr>
        </p:nvSpPr>
        <p:spPr>
          <a:xfrm>
            <a:off x="-1358900" y="-546100"/>
            <a:ext cx="11099800" cy="2159000"/>
          </a:xfrm>
          <a:prstGeom prst="rect">
            <a:avLst/>
          </a:prstGeom>
        </p:spPr>
        <p:txBody>
          <a:bodyPr/>
          <a:lstStyle>
            <a:lvl1pPr>
              <a:defRPr>
                <a:solidFill>
                  <a:schemeClr val="accent1">
                    <a:hueOff val="114395"/>
                    <a:lumOff val="-24975"/>
                  </a:schemeClr>
                </a:solidFill>
              </a:defRPr>
            </a:lvl1pPr>
          </a:lstStyle>
          <a:p>
            <a:pPr/>
            <a:r>
              <a:t>Future Directions</a:t>
            </a:r>
          </a:p>
        </p:txBody>
      </p:sp>
    </p:spTree>
  </p:cSld>
  <p:clrMapOvr>
    <a:masterClrMapping/>
  </p:clrMapOvr>
  <p:transition xmlns:p14="http://schemas.microsoft.com/office/powerpoint/2010/main" spd="med" advClick="1"/>
</p:sld>
</file>

<file path=ppt/slides/slide3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32" name="Web 5.0 Evolution…."/>
          <p:cNvSpPr txBox="1"/>
          <p:nvPr/>
        </p:nvSpPr>
        <p:spPr>
          <a:xfrm>
            <a:off x="54355" y="71885"/>
            <a:ext cx="10165589" cy="130403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b="0" sz="8000">
                <a:solidFill>
                  <a:schemeClr val="accent2"/>
                </a:solidFill>
                <a:latin typeface="+mn-lt"/>
                <a:ea typeface="+mn-ea"/>
                <a:cs typeface="+mn-cs"/>
                <a:sym typeface="Helvetica Neue Medium"/>
              </a:defRPr>
            </a:lvl1pPr>
          </a:lstStyle>
          <a:p>
            <a:pPr/>
            <a:r>
              <a:t>Web 5.0 Evolution…. </a:t>
            </a:r>
          </a:p>
        </p:txBody>
      </p:sp>
      <p:sp>
        <p:nvSpPr>
          <p:cNvPr id="333" name="Polygon"/>
          <p:cNvSpPr/>
          <p:nvPr/>
        </p:nvSpPr>
        <p:spPr>
          <a:xfrm>
            <a:off x="656487" y="6673577"/>
            <a:ext cx="1328626" cy="1263600"/>
          </a:xfrm>
          <a:prstGeom prst="pentagon">
            <a:avLst/>
          </a:prstGeom>
          <a:solidFill>
            <a:schemeClr val="accent1">
              <a:hueOff val="114395"/>
              <a:lumOff val="-24975"/>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34" name="Polygon"/>
          <p:cNvSpPr/>
          <p:nvPr/>
        </p:nvSpPr>
        <p:spPr>
          <a:xfrm>
            <a:off x="3044087" y="5331527"/>
            <a:ext cx="1328626" cy="1263600"/>
          </a:xfrm>
          <a:prstGeom prst="pentagon">
            <a:avLst/>
          </a:prstGeom>
          <a:solidFill>
            <a:schemeClr val="accent1">
              <a:lumOff val="-13575"/>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35" name="Polygon"/>
          <p:cNvSpPr/>
          <p:nvPr/>
        </p:nvSpPr>
        <p:spPr>
          <a:xfrm>
            <a:off x="5430791" y="4015151"/>
            <a:ext cx="1328627" cy="1263600"/>
          </a:xfrm>
          <a:prstGeom prst="pentagon">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36" name="Polygon"/>
          <p:cNvSpPr/>
          <p:nvPr/>
        </p:nvSpPr>
        <p:spPr>
          <a:xfrm>
            <a:off x="7857422" y="2519847"/>
            <a:ext cx="1328627" cy="1263600"/>
          </a:xfrm>
          <a:prstGeom prst="pentagon">
            <a:avLst/>
          </a:prstGeom>
          <a:solidFill>
            <a:schemeClr val="accent2">
              <a:hueOff val="167855"/>
              <a:satOff val="17755"/>
              <a:lumOff val="-16671"/>
            </a:schemeClr>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337" name="Web 1.0"/>
          <p:cNvSpPr txBox="1"/>
          <p:nvPr/>
        </p:nvSpPr>
        <p:spPr>
          <a:xfrm>
            <a:off x="693673" y="7952129"/>
            <a:ext cx="125425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1">
                    <a:hueOff val="114395"/>
                    <a:lumOff val="-24975"/>
                  </a:schemeClr>
                </a:solidFill>
              </a:defRPr>
            </a:lvl1pPr>
          </a:lstStyle>
          <a:p>
            <a:pPr/>
            <a:r>
              <a:t>Web 1.0</a:t>
            </a:r>
          </a:p>
        </p:txBody>
      </p:sp>
      <p:sp>
        <p:nvSpPr>
          <p:cNvPr id="338" name="Web 2.0"/>
          <p:cNvSpPr txBox="1"/>
          <p:nvPr/>
        </p:nvSpPr>
        <p:spPr>
          <a:xfrm>
            <a:off x="2954273" y="6947155"/>
            <a:ext cx="1254253"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1">
                    <a:lumOff val="-13575"/>
                  </a:schemeClr>
                </a:solidFill>
              </a:defRPr>
            </a:lvl1pPr>
          </a:lstStyle>
          <a:p>
            <a:pPr/>
            <a:r>
              <a:t>Web 2.0</a:t>
            </a:r>
          </a:p>
        </p:txBody>
      </p:sp>
      <p:sp>
        <p:nvSpPr>
          <p:cNvPr id="339" name="Web 3.0"/>
          <p:cNvSpPr txBox="1"/>
          <p:nvPr/>
        </p:nvSpPr>
        <p:spPr>
          <a:xfrm>
            <a:off x="5467978" y="5460401"/>
            <a:ext cx="1254253"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1"/>
                </a:solidFill>
              </a:defRPr>
            </a:lvl1pPr>
          </a:lstStyle>
          <a:p>
            <a:pPr/>
            <a:r>
              <a:t>Web 3.0</a:t>
            </a:r>
          </a:p>
        </p:txBody>
      </p:sp>
      <p:sp>
        <p:nvSpPr>
          <p:cNvPr id="340" name="Web 4.0"/>
          <p:cNvSpPr txBox="1"/>
          <p:nvPr/>
        </p:nvSpPr>
        <p:spPr>
          <a:xfrm>
            <a:off x="7894609" y="3886242"/>
            <a:ext cx="125425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2">
                    <a:hueOff val="258623"/>
                    <a:satOff val="16006"/>
                    <a:lumOff val="-25223"/>
                  </a:schemeClr>
                </a:solidFill>
              </a:defRPr>
            </a:lvl1pPr>
          </a:lstStyle>
          <a:p>
            <a:pPr/>
            <a:r>
              <a:t>Web 4.0</a:t>
            </a:r>
          </a:p>
        </p:txBody>
      </p:sp>
      <p:sp>
        <p:nvSpPr>
          <p:cNvPr id="341" name="Polygon"/>
          <p:cNvSpPr/>
          <p:nvPr/>
        </p:nvSpPr>
        <p:spPr>
          <a:xfrm>
            <a:off x="10575240" y="1255316"/>
            <a:ext cx="1328627" cy="1263599"/>
          </a:xfrm>
          <a:prstGeom prst="pentagon">
            <a:avLst/>
          </a:prstGeom>
          <a:solidFill>
            <a:schemeClr val="accent2"/>
          </a:solidFill>
          <a:ln w="12700">
            <a:miter lim="400000"/>
          </a:ln>
        </p:spPr>
        <p:txBody>
          <a:bodyPr lIns="50800" tIns="50800" rIns="50800" bIns="50800" anchor="ctr"/>
          <a:lstStyle/>
          <a:p>
            <a:pPr>
              <a:defRPr b="0" sz="2200">
                <a:solidFill>
                  <a:schemeClr val="accent3"/>
                </a:solidFill>
                <a:latin typeface="+mn-lt"/>
                <a:ea typeface="+mn-ea"/>
                <a:cs typeface="+mn-cs"/>
                <a:sym typeface="Helvetica Neue Medium"/>
              </a:defRPr>
            </a:pPr>
          </a:p>
        </p:txBody>
      </p:sp>
      <p:sp>
        <p:nvSpPr>
          <p:cNvPr id="342" name="Web 5.0"/>
          <p:cNvSpPr txBox="1"/>
          <p:nvPr/>
        </p:nvSpPr>
        <p:spPr>
          <a:xfrm>
            <a:off x="10612427" y="2637341"/>
            <a:ext cx="125425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2"/>
                </a:solidFill>
              </a:defRPr>
            </a:lvl1pPr>
          </a:lstStyle>
          <a:p>
            <a:pPr/>
            <a:r>
              <a:t>Web 5.0</a:t>
            </a:r>
          </a:p>
        </p:txBody>
      </p:sp>
      <p:sp>
        <p:nvSpPr>
          <p:cNvPr id="343" name="Digital Health 1.0"/>
          <p:cNvSpPr txBox="1"/>
          <p:nvPr/>
        </p:nvSpPr>
        <p:spPr>
          <a:xfrm>
            <a:off x="170434" y="8364640"/>
            <a:ext cx="258013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1">
                    <a:hueOff val="114395"/>
                    <a:lumOff val="-24975"/>
                  </a:schemeClr>
                </a:solidFill>
              </a:defRPr>
            </a:lvl1pPr>
          </a:lstStyle>
          <a:p>
            <a:pPr/>
            <a:r>
              <a:t>Digital Health 1.0</a:t>
            </a:r>
          </a:p>
        </p:txBody>
      </p:sp>
      <p:sp>
        <p:nvSpPr>
          <p:cNvPr id="344" name="Digital Health 2.0"/>
          <p:cNvSpPr txBox="1"/>
          <p:nvPr/>
        </p:nvSpPr>
        <p:spPr>
          <a:xfrm>
            <a:off x="2558034" y="7418025"/>
            <a:ext cx="258013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1">
                    <a:lumOff val="-13575"/>
                  </a:schemeClr>
                </a:solidFill>
              </a:defRPr>
            </a:lvl1pPr>
          </a:lstStyle>
          <a:p>
            <a:pPr/>
            <a:r>
              <a:t>Digital Health 2.0</a:t>
            </a:r>
          </a:p>
        </p:txBody>
      </p:sp>
      <p:sp>
        <p:nvSpPr>
          <p:cNvPr id="345" name="Digital Health 3.0"/>
          <p:cNvSpPr txBox="1"/>
          <p:nvPr/>
        </p:nvSpPr>
        <p:spPr>
          <a:xfrm>
            <a:off x="4971034" y="5933708"/>
            <a:ext cx="258013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1"/>
                </a:solidFill>
              </a:defRPr>
            </a:lvl1pPr>
          </a:lstStyle>
          <a:p>
            <a:pPr/>
            <a:r>
              <a:t>Digital Health 3.0</a:t>
            </a:r>
          </a:p>
        </p:txBody>
      </p:sp>
      <p:sp>
        <p:nvSpPr>
          <p:cNvPr id="346" name="Digital Health 4.0"/>
          <p:cNvSpPr txBox="1"/>
          <p:nvPr/>
        </p:nvSpPr>
        <p:spPr>
          <a:xfrm>
            <a:off x="7388436" y="4299311"/>
            <a:ext cx="2580133"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2">
                    <a:hueOff val="258623"/>
                    <a:satOff val="16006"/>
                    <a:lumOff val="-25223"/>
                  </a:schemeClr>
                </a:solidFill>
              </a:defRPr>
            </a:lvl1pPr>
          </a:lstStyle>
          <a:p>
            <a:pPr/>
            <a:r>
              <a:t>Digital Health 4.0</a:t>
            </a:r>
          </a:p>
        </p:txBody>
      </p:sp>
      <p:sp>
        <p:nvSpPr>
          <p:cNvPr id="347" name="Digital Health 5.0"/>
          <p:cNvSpPr txBox="1"/>
          <p:nvPr/>
        </p:nvSpPr>
        <p:spPr>
          <a:xfrm>
            <a:off x="10066274" y="3081441"/>
            <a:ext cx="2580133" cy="46106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2"/>
                </a:solidFill>
              </a:defRPr>
            </a:lvl1pPr>
          </a:lstStyle>
          <a:p>
            <a:pPr/>
            <a:r>
              <a:t>Digital Health 5.0</a:t>
            </a:r>
          </a:p>
        </p:txBody>
      </p:sp>
      <p:sp>
        <p:nvSpPr>
          <p:cNvPr id="348" name="Adapted from Accenture and Wharton, 2022"/>
          <p:cNvSpPr txBox="1"/>
          <p:nvPr/>
        </p:nvSpPr>
        <p:spPr>
          <a:xfrm>
            <a:off x="9550885" y="9343060"/>
            <a:ext cx="3377337" cy="287680"/>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200"/>
            </a:lvl1pPr>
          </a:lstStyle>
          <a:p>
            <a:pPr/>
            <a:r>
              <a:t>Adapted from Accenture and Wharton, 2022  </a:t>
            </a:r>
          </a:p>
        </p:txBody>
      </p:sp>
      <p:sp>
        <p:nvSpPr>
          <p:cNvPr id="349" name="Emerging Metaverse"/>
          <p:cNvSpPr txBox="1"/>
          <p:nvPr/>
        </p:nvSpPr>
        <p:spPr>
          <a:xfrm>
            <a:off x="4704181" y="6471411"/>
            <a:ext cx="3113838"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1"/>
                </a:solidFill>
              </a:defRPr>
            </a:lvl1pPr>
          </a:lstStyle>
          <a:p>
            <a:pPr/>
            <a:r>
              <a:t>Emerging Metaverse</a:t>
            </a:r>
          </a:p>
        </p:txBody>
      </p:sp>
      <p:sp>
        <p:nvSpPr>
          <p:cNvPr id="350" name="Maturing Metaverse"/>
          <p:cNvSpPr txBox="1"/>
          <p:nvPr/>
        </p:nvSpPr>
        <p:spPr>
          <a:xfrm>
            <a:off x="7122650" y="4776426"/>
            <a:ext cx="3111704"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2">
                    <a:hueOff val="258623"/>
                    <a:satOff val="16006"/>
                    <a:lumOff val="-25223"/>
                  </a:schemeClr>
                </a:solidFill>
              </a:defRPr>
            </a:lvl1pPr>
          </a:lstStyle>
          <a:p>
            <a:pPr/>
            <a:r>
              <a:t>Maturing Metaverse </a:t>
            </a:r>
          </a:p>
        </p:txBody>
      </p:sp>
      <p:sp>
        <p:nvSpPr>
          <p:cNvPr id="351" name="Advanced Metaverse"/>
          <p:cNvSpPr txBox="1"/>
          <p:nvPr/>
        </p:nvSpPr>
        <p:spPr>
          <a:xfrm>
            <a:off x="9771989" y="3493726"/>
            <a:ext cx="3168702" cy="461059"/>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a:solidFill>
                  <a:schemeClr val="accent2"/>
                </a:solidFill>
              </a:defRPr>
            </a:lvl1pPr>
          </a:lstStyle>
          <a:p>
            <a:pPr/>
            <a:r>
              <a:t>Advanced Metaverse</a:t>
            </a:r>
          </a:p>
        </p:txBody>
      </p:sp>
    </p:spTree>
  </p:cSld>
  <p:clrMapOvr>
    <a:masterClrMapping/>
  </p:clrMapOvr>
  <p:transition xmlns:p14="http://schemas.microsoft.com/office/powerpoint/2010/main" spd="med" advClick="1"/>
</p:sld>
</file>

<file path=ppt/slides/slide3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353" name="Further Development"/>
          <p:cNvSpPr txBox="1"/>
          <p:nvPr>
            <p:ph type="title"/>
          </p:nvPr>
        </p:nvSpPr>
        <p:spPr>
          <a:xfrm>
            <a:off x="1106759" y="-114300"/>
            <a:ext cx="12823282" cy="2159000"/>
          </a:xfrm>
          <a:prstGeom prst="rect">
            <a:avLst/>
          </a:prstGeom>
        </p:spPr>
        <p:txBody>
          <a:bodyPr/>
          <a:lstStyle>
            <a:lvl1pPr algn="l">
              <a:defRPr>
                <a:solidFill>
                  <a:schemeClr val="accent2">
                    <a:hueOff val="-85259"/>
                    <a:satOff val="14347"/>
                    <a:lumOff val="22373"/>
                  </a:schemeClr>
                </a:solidFill>
              </a:defRPr>
            </a:lvl1pPr>
          </a:lstStyle>
          <a:p>
            <a:pPr/>
            <a:r>
              <a:t>Further Development   </a:t>
            </a:r>
          </a:p>
        </p:txBody>
      </p:sp>
      <p:sp>
        <p:nvSpPr>
          <p:cNvPr id="354" name="Personalized Digital Health Twins ( Neuro, Cardiac, Oncology etc)…"/>
          <p:cNvSpPr txBox="1"/>
          <p:nvPr>
            <p:ph type="body" idx="1"/>
          </p:nvPr>
        </p:nvSpPr>
        <p:spPr>
          <a:xfrm>
            <a:off x="165100" y="2038350"/>
            <a:ext cx="11099800" cy="6286500"/>
          </a:xfrm>
          <a:prstGeom prst="rect">
            <a:avLst/>
          </a:prstGeom>
        </p:spPr>
        <p:txBody>
          <a:bodyPr/>
          <a:lstStyle/>
          <a:p>
            <a:pPr marL="0" indent="0" algn="ctr" defTabSz="467359">
              <a:spcBef>
                <a:spcPts val="3300"/>
              </a:spcBef>
              <a:buSzTx/>
              <a:buNone/>
              <a:defRPr sz="2560">
                <a:solidFill>
                  <a:schemeClr val="accent1">
                    <a:hueOff val="114395"/>
                    <a:lumOff val="-24975"/>
                  </a:schemeClr>
                </a:solidFill>
              </a:defRPr>
            </a:pPr>
            <a:r>
              <a:t>Personalized Digital Health Twins ( Neuro, Cardiac, Oncology etc)</a:t>
            </a:r>
          </a:p>
          <a:p>
            <a:pPr marL="0" indent="0" algn="ctr" defTabSz="467359">
              <a:spcBef>
                <a:spcPts val="3300"/>
              </a:spcBef>
              <a:buSzTx/>
              <a:buNone/>
              <a:defRPr sz="2560">
                <a:solidFill>
                  <a:schemeClr val="accent1">
                    <a:hueOff val="114395"/>
                    <a:lumOff val="-24975"/>
                  </a:schemeClr>
                </a:solidFill>
              </a:defRPr>
            </a:pPr>
            <a:r>
              <a:t>Smart Human-Computer Interfaces </a:t>
            </a:r>
          </a:p>
          <a:p>
            <a:pPr marL="0" indent="0" algn="ctr" defTabSz="467359">
              <a:spcBef>
                <a:spcPts val="3300"/>
              </a:spcBef>
              <a:buSzTx/>
              <a:buNone/>
              <a:defRPr sz="2560">
                <a:solidFill>
                  <a:schemeClr val="accent1">
                    <a:hueOff val="114395"/>
                    <a:lumOff val="-24975"/>
                  </a:schemeClr>
                </a:solidFill>
              </a:defRPr>
            </a:pPr>
            <a:r>
              <a:t>Smart Health Cities and Communities </a:t>
            </a:r>
          </a:p>
          <a:p>
            <a:pPr marL="0" indent="0" algn="ctr" defTabSz="467359">
              <a:spcBef>
                <a:spcPts val="3300"/>
              </a:spcBef>
              <a:buSzTx/>
              <a:buNone/>
              <a:defRPr sz="2560">
                <a:solidFill>
                  <a:schemeClr val="accent1">
                    <a:hueOff val="114395"/>
                    <a:lumOff val="-24975"/>
                  </a:schemeClr>
                </a:solidFill>
              </a:defRPr>
            </a:pPr>
            <a:r>
              <a:t>Global Digital Health Ecosystems</a:t>
            </a:r>
          </a:p>
          <a:p>
            <a:pPr marL="0" indent="0" algn="ctr" defTabSz="467359">
              <a:spcBef>
                <a:spcPts val="3300"/>
              </a:spcBef>
              <a:buSzTx/>
              <a:buNone/>
              <a:defRPr sz="2560">
                <a:solidFill>
                  <a:schemeClr val="accent1">
                    <a:hueOff val="114395"/>
                    <a:lumOff val="-24975"/>
                  </a:schemeClr>
                </a:solidFill>
              </a:defRPr>
            </a:pPr>
            <a:r>
              <a:t>Health and Wellness DAOs</a:t>
            </a:r>
          </a:p>
          <a:p>
            <a:pPr marL="0" indent="0" algn="ctr" defTabSz="467359">
              <a:spcBef>
                <a:spcPts val="3300"/>
              </a:spcBef>
              <a:buSzTx/>
              <a:buNone/>
              <a:defRPr sz="2560">
                <a:solidFill>
                  <a:schemeClr val="accent1">
                    <a:hueOff val="114395"/>
                    <a:lumOff val="-24975"/>
                  </a:schemeClr>
                </a:solidFill>
              </a:defRPr>
            </a:pPr>
            <a:r>
              <a:t>Self-Sovereign Health </a:t>
            </a:r>
          </a:p>
          <a:p>
            <a:pPr marL="0" indent="0" algn="ctr" defTabSz="467359">
              <a:spcBef>
                <a:spcPts val="3300"/>
              </a:spcBef>
              <a:buSzTx/>
              <a:buNone/>
              <a:defRPr sz="2560">
                <a:solidFill>
                  <a:schemeClr val="accent1">
                    <a:hueOff val="114395"/>
                    <a:lumOff val="-24975"/>
                  </a:schemeClr>
                </a:solidFill>
              </a:defRPr>
            </a:pPr>
            <a:r>
              <a:t>Sustainable Health Ecosystems</a:t>
            </a:r>
          </a:p>
          <a:p>
            <a:pPr marL="0" indent="0" algn="ctr" defTabSz="467359">
              <a:spcBef>
                <a:spcPts val="3300"/>
              </a:spcBef>
              <a:buSzTx/>
              <a:buNone/>
              <a:defRPr sz="2560">
                <a:solidFill>
                  <a:schemeClr val="accent1">
                    <a:hueOff val="114395"/>
                    <a:lumOff val="-24975"/>
                  </a:schemeClr>
                </a:solidFill>
              </a:defRPr>
            </a:pPr>
            <a:r>
              <a:t>Net-Zero Healthcare</a:t>
            </a:r>
          </a:p>
        </p:txBody>
      </p:sp>
    </p:spTree>
  </p:cSld>
  <p:clrMapOvr>
    <a:masterClrMapping/>
  </p:clrMapOvr>
  <p:transition xmlns:p14="http://schemas.microsoft.com/office/powerpoint/2010/main" spd="med" advClick="1"/>
</p:sld>
</file>

<file path=ppt/slides/slide3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bg>
      <p:bgPr>
        <a:solidFill>
          <a:schemeClr val="accent2">
            <a:hueOff val="167855"/>
            <a:satOff val="17755"/>
            <a:lumOff val="-16671"/>
          </a:schemeClr>
        </a:solidFill>
      </p:bgPr>
    </p:bg>
    <p:spTree>
      <p:nvGrpSpPr>
        <p:cNvPr id="1" name=""/>
        <p:cNvGrpSpPr/>
        <p:nvPr/>
      </p:nvGrpSpPr>
      <p:grpSpPr>
        <a:xfrm>
          <a:off x="0" y="0"/>
          <a:ext cx="0" cy="0"/>
          <a:chOff x="0" y="0"/>
          <a:chExt cx="0" cy="0"/>
        </a:xfrm>
      </p:grpSpPr>
      <p:sp>
        <p:nvSpPr>
          <p:cNvPr id="356" name="Web 3.0-Powered Sustainable Health"/>
          <p:cNvSpPr txBox="1"/>
          <p:nvPr>
            <p:ph type="title"/>
          </p:nvPr>
        </p:nvSpPr>
        <p:spPr>
          <a:xfrm>
            <a:off x="952500" y="254000"/>
            <a:ext cx="11099800" cy="969243"/>
          </a:xfrm>
          <a:prstGeom prst="rect">
            <a:avLst/>
          </a:prstGeom>
        </p:spPr>
        <p:txBody>
          <a:bodyPr/>
          <a:lstStyle>
            <a:lvl1pPr defTabSz="362204">
              <a:defRPr sz="4960">
                <a:solidFill>
                  <a:schemeClr val="accent2"/>
                </a:solidFill>
              </a:defRPr>
            </a:lvl1pPr>
          </a:lstStyle>
          <a:p>
            <a:pPr/>
            <a:r>
              <a:t>Web 3.0-Powered Sustainable Health</a:t>
            </a:r>
          </a:p>
        </p:txBody>
      </p:sp>
      <p:pic>
        <p:nvPicPr>
          <p:cNvPr id="357" name="SDG3 .jpg" descr="SDG3 .jpg"/>
          <p:cNvPicPr>
            <a:picLocks noChangeAspect="1"/>
          </p:cNvPicPr>
          <p:nvPr/>
        </p:nvPicPr>
        <p:blipFill>
          <a:blip r:embed="rId2">
            <a:extLst/>
          </a:blip>
          <a:stretch>
            <a:fillRect/>
          </a:stretch>
        </p:blipFill>
        <p:spPr>
          <a:xfrm>
            <a:off x="2713321" y="1429117"/>
            <a:ext cx="7908358" cy="7498983"/>
          </a:xfrm>
          <a:prstGeom prst="rect">
            <a:avLst/>
          </a:prstGeom>
          <a:ln w="12700">
            <a:miter lim="400000"/>
          </a:ln>
        </p:spPr>
      </p:pic>
      <p:sp>
        <p:nvSpPr>
          <p:cNvPr id="358" name="https://www.lshtm.ac.uk/research/centres-projects-groups/sdg-haw"/>
          <p:cNvSpPr txBox="1"/>
          <p:nvPr/>
        </p:nvSpPr>
        <p:spPr>
          <a:xfrm>
            <a:off x="3702786" y="9327737"/>
            <a:ext cx="5929428" cy="312343"/>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1400">
                <a:solidFill>
                  <a:srgbClr val="FFFFFF"/>
                </a:solidFill>
              </a:defRPr>
            </a:lvl1pPr>
          </a:lstStyle>
          <a:p>
            <a:pPr/>
            <a:r>
              <a:t>https://www.lshtm.ac.uk/research/centres-projects-groups/sdg-haw</a:t>
            </a:r>
          </a:p>
        </p:txBody>
      </p:sp>
    </p:spTree>
  </p:cSld>
  <p:clrMapOvr>
    <a:masterClrMapping/>
  </p:clrMapOvr>
  <p:transition xmlns:p14="http://schemas.microsoft.com/office/powerpoint/2010/main" spd="med" advClick="1"/>
</p:sld>
</file>

<file path=ppt/slides/slide3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360" name="shutterstock_2148966661.jpg" descr="shutterstock_2148966661.jpg"/>
          <p:cNvPicPr>
            <a:picLocks noChangeAspect="1"/>
          </p:cNvPicPr>
          <p:nvPr/>
        </p:nvPicPr>
        <p:blipFill>
          <a:blip r:embed="rId2">
            <a:extLst/>
          </a:blip>
          <a:stretch>
            <a:fillRect/>
          </a:stretch>
        </p:blipFill>
        <p:spPr>
          <a:xfrm>
            <a:off x="-11945344" y="-1272854"/>
            <a:ext cx="26456088" cy="11174090"/>
          </a:xfrm>
          <a:prstGeom prst="rect">
            <a:avLst/>
          </a:prstGeom>
          <a:ln w="12700">
            <a:miter lim="400000"/>
          </a:ln>
        </p:spPr>
      </p:pic>
      <p:sp>
        <p:nvSpPr>
          <p:cNvPr id="361" name="Q &amp; A"/>
          <p:cNvSpPr txBox="1"/>
          <p:nvPr>
            <p:ph type="title" idx="4294967295"/>
          </p:nvPr>
        </p:nvSpPr>
        <p:spPr>
          <a:xfrm>
            <a:off x="25400" y="-482600"/>
            <a:ext cx="11099800" cy="2159000"/>
          </a:xfrm>
          <a:prstGeom prst="rect">
            <a:avLst/>
          </a:prstGeom>
        </p:spPr>
        <p:txBody>
          <a:bodyPr/>
          <a:lstStyle>
            <a:lvl1pPr algn="l">
              <a:defRPr>
                <a:solidFill>
                  <a:schemeClr val="accent1">
                    <a:hueOff val="114395"/>
                    <a:lumOff val="-24975"/>
                  </a:schemeClr>
                </a:solidFill>
              </a:defRPr>
            </a:lvl1pPr>
          </a:lstStyle>
          <a:p>
            <a:pPr/>
            <a:r>
              <a:t>Q &amp; A</a:t>
            </a:r>
          </a:p>
        </p:txBody>
      </p:sp>
    </p:spTree>
  </p:cSld>
  <p:clrMapOvr>
    <a:masterClrMapping/>
  </p:clrMapOvr>
  <p:transition xmlns:p14="http://schemas.microsoft.com/office/powerpoint/2010/main" spd="med" advClick="1"/>
</p:sld>
</file>

<file path=ppt/slides/slide4.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07" name="Screen Shot 2022-08-30 at 4.45.24 PM.png" descr="Screen Shot 2022-08-30 at 4.45.24 PM.png"/>
          <p:cNvPicPr>
            <a:picLocks noChangeAspect="1"/>
          </p:cNvPicPr>
          <p:nvPr/>
        </p:nvPicPr>
        <p:blipFill>
          <a:blip r:embed="rId2">
            <a:extLst/>
          </a:blip>
          <a:stretch>
            <a:fillRect/>
          </a:stretch>
        </p:blipFill>
        <p:spPr>
          <a:xfrm>
            <a:off x="486905" y="1432614"/>
            <a:ext cx="7687590" cy="4319974"/>
          </a:xfrm>
          <a:prstGeom prst="rect">
            <a:avLst/>
          </a:prstGeom>
          <a:ln w="12700">
            <a:miter lim="400000"/>
          </a:ln>
        </p:spPr>
      </p:pic>
      <p:pic>
        <p:nvPicPr>
          <p:cNvPr id="208" name="Screen Shot 2022-08-30 at 4.46.13 PM.png" descr="Screen Shot 2022-08-30 at 4.46.13 PM.png"/>
          <p:cNvPicPr>
            <a:picLocks noChangeAspect="1"/>
          </p:cNvPicPr>
          <p:nvPr/>
        </p:nvPicPr>
        <p:blipFill>
          <a:blip r:embed="rId3">
            <a:extLst/>
          </a:blip>
          <a:stretch>
            <a:fillRect/>
          </a:stretch>
        </p:blipFill>
        <p:spPr>
          <a:xfrm>
            <a:off x="4149695" y="4240303"/>
            <a:ext cx="7858123" cy="4917599"/>
          </a:xfrm>
          <a:prstGeom prst="rect">
            <a:avLst/>
          </a:prstGeom>
          <a:ln w="12700">
            <a:miter lim="400000"/>
          </a:ln>
        </p:spPr>
      </p:pic>
      <p:sp>
        <p:nvSpPr>
          <p:cNvPr id="209" name="Industrial &amp; Healthcare Revolutions"/>
          <p:cNvSpPr txBox="1"/>
          <p:nvPr>
            <p:ph type="title" idx="4294967295"/>
          </p:nvPr>
        </p:nvSpPr>
        <p:spPr>
          <a:xfrm>
            <a:off x="203780" y="-395511"/>
            <a:ext cx="11099801" cy="1614589"/>
          </a:xfrm>
          <a:prstGeom prst="rect">
            <a:avLst/>
          </a:prstGeom>
        </p:spPr>
        <p:txBody>
          <a:bodyPr/>
          <a:lstStyle>
            <a:lvl1pPr algn="l" defTabSz="385572">
              <a:defRPr sz="5280">
                <a:solidFill>
                  <a:schemeClr val="accent2">
                    <a:hueOff val="-85259"/>
                    <a:satOff val="14347"/>
                    <a:lumOff val="22373"/>
                  </a:schemeClr>
                </a:solidFill>
              </a:defRPr>
            </a:lvl1pPr>
          </a:lstStyle>
          <a:p>
            <a:pPr/>
            <a:r>
              <a:t>Industrial &amp; Healthcare Revolutions</a:t>
            </a:r>
          </a:p>
        </p:txBody>
      </p:sp>
    </p:spTree>
  </p:cSld>
  <p:clrMapOvr>
    <a:masterClrMapping/>
  </p:clrMapOvr>
  <p:transition xmlns:p14="http://schemas.microsoft.com/office/powerpoint/2010/main" spd="med" advClick="1"/>
</p:sld>
</file>

<file path=ppt/slides/slide5.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1" name="Screen Shot 2022-08-30 at 4.43.28 PM.png" descr="Screen Shot 2022-08-30 at 4.43.28 PM.png"/>
          <p:cNvPicPr>
            <a:picLocks noChangeAspect="1"/>
          </p:cNvPicPr>
          <p:nvPr/>
        </p:nvPicPr>
        <p:blipFill>
          <a:blip r:embed="rId2">
            <a:extLst/>
          </a:blip>
          <a:stretch>
            <a:fillRect/>
          </a:stretch>
        </p:blipFill>
        <p:spPr>
          <a:xfrm>
            <a:off x="-545500" y="2044724"/>
            <a:ext cx="6947139" cy="5996602"/>
          </a:xfrm>
          <a:prstGeom prst="rect">
            <a:avLst/>
          </a:prstGeom>
          <a:ln w="12700">
            <a:miter lim="400000"/>
          </a:ln>
        </p:spPr>
      </p:pic>
      <p:pic>
        <p:nvPicPr>
          <p:cNvPr id="212" name="Screen Shot 2022-08-30 at 4.43.44 PM.png" descr="Screen Shot 2022-08-30 at 4.43.44 PM.png"/>
          <p:cNvPicPr>
            <a:picLocks noChangeAspect="1"/>
          </p:cNvPicPr>
          <p:nvPr/>
        </p:nvPicPr>
        <p:blipFill>
          <a:blip r:embed="rId3">
            <a:extLst/>
          </a:blip>
          <a:stretch>
            <a:fillRect/>
          </a:stretch>
        </p:blipFill>
        <p:spPr>
          <a:xfrm>
            <a:off x="6802962" y="2103587"/>
            <a:ext cx="6425605" cy="5546426"/>
          </a:xfrm>
          <a:prstGeom prst="rect">
            <a:avLst/>
          </a:prstGeom>
          <a:ln w="12700">
            <a:miter lim="400000"/>
          </a:ln>
        </p:spPr>
      </p:pic>
      <p:sp>
        <p:nvSpPr>
          <p:cNvPr id="213" name="Industry 4.0 &amp; Healthcare 4.0 Trends"/>
          <p:cNvSpPr txBox="1"/>
          <p:nvPr>
            <p:ph type="title" idx="4294967295"/>
          </p:nvPr>
        </p:nvSpPr>
        <p:spPr>
          <a:xfrm>
            <a:off x="89480" y="74389"/>
            <a:ext cx="11099801" cy="1614589"/>
          </a:xfrm>
          <a:prstGeom prst="rect">
            <a:avLst/>
          </a:prstGeom>
        </p:spPr>
        <p:txBody>
          <a:bodyPr/>
          <a:lstStyle>
            <a:lvl1pPr algn="l" defTabSz="373887">
              <a:defRPr sz="5119">
                <a:solidFill>
                  <a:schemeClr val="accent2">
                    <a:hueOff val="-85259"/>
                    <a:satOff val="14347"/>
                    <a:lumOff val="22373"/>
                  </a:schemeClr>
                </a:solidFill>
              </a:defRPr>
            </a:lvl1pPr>
          </a:lstStyle>
          <a:p>
            <a:pPr/>
            <a:r>
              <a:t>Industry 4.0 &amp; Healthcare 4.0 Trends </a:t>
            </a:r>
          </a:p>
        </p:txBody>
      </p:sp>
    </p:spTree>
  </p:cSld>
  <p:clrMapOvr>
    <a:masterClrMapping/>
  </p:clrMapOvr>
  <p:transition xmlns:p14="http://schemas.microsoft.com/office/powerpoint/2010/main" spd="med" advClick="1"/>
</p:sld>
</file>

<file path=ppt/slides/slide6.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pic>
        <p:nvPicPr>
          <p:cNvPr id="215" name="shutterstock_408910054.jpg" descr="shutterstock_408910054.jpg"/>
          <p:cNvPicPr>
            <a:picLocks noChangeAspect="1"/>
          </p:cNvPicPr>
          <p:nvPr/>
        </p:nvPicPr>
        <p:blipFill>
          <a:blip r:embed="rId2">
            <a:extLst/>
          </a:blip>
          <a:stretch>
            <a:fillRect/>
          </a:stretch>
        </p:blipFill>
        <p:spPr>
          <a:xfrm>
            <a:off x="-980642" y="8124"/>
            <a:ext cx="14966084" cy="9940161"/>
          </a:xfrm>
          <a:prstGeom prst="rect">
            <a:avLst/>
          </a:prstGeom>
          <a:ln w="12700">
            <a:miter lim="400000"/>
          </a:ln>
        </p:spPr>
      </p:pic>
      <p:sp>
        <p:nvSpPr>
          <p:cNvPr id="216" name="Healthcare 4.0 Trends"/>
          <p:cNvSpPr txBox="1"/>
          <p:nvPr>
            <p:ph type="title"/>
          </p:nvPr>
        </p:nvSpPr>
        <p:spPr>
          <a:xfrm>
            <a:off x="-330200" y="-571500"/>
            <a:ext cx="11099800" cy="2159000"/>
          </a:xfrm>
          <a:prstGeom prst="rect">
            <a:avLst/>
          </a:prstGeom>
        </p:spPr>
        <p:txBody>
          <a:bodyPr/>
          <a:lstStyle>
            <a:lvl1pPr>
              <a:defRPr>
                <a:solidFill>
                  <a:schemeClr val="accent1">
                    <a:hueOff val="114395"/>
                    <a:lumOff val="-24975"/>
                  </a:schemeClr>
                </a:solidFill>
              </a:defRPr>
            </a:lvl1pPr>
          </a:lstStyle>
          <a:p>
            <a:pPr/>
            <a:r>
              <a:t>Healthcare 4.0 Trends </a:t>
            </a:r>
          </a:p>
        </p:txBody>
      </p:sp>
    </p:spTree>
  </p:cSld>
  <p:clrMapOvr>
    <a:masterClrMapping/>
  </p:clrMapOvr>
  <p:transition xmlns:p14="http://schemas.microsoft.com/office/powerpoint/2010/main" spd="med" advClick="1"/>
</p:sld>
</file>

<file path=ppt/slides/slide7.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18" name="Web 3.0- situated at the intersection of the next Industrial and Healthcare Revolution"/>
          <p:cNvSpPr txBox="1"/>
          <p:nvPr>
            <p:ph type="title"/>
          </p:nvPr>
        </p:nvSpPr>
        <p:spPr>
          <a:prstGeom prst="rect">
            <a:avLst/>
          </a:prstGeom>
        </p:spPr>
        <p:txBody>
          <a:bodyPr/>
          <a:lstStyle>
            <a:lvl1pPr defTabSz="321310">
              <a:defRPr sz="4400">
                <a:solidFill>
                  <a:schemeClr val="accent2"/>
                </a:solidFill>
              </a:defRPr>
            </a:lvl1pPr>
          </a:lstStyle>
          <a:p>
            <a:pPr/>
            <a:r>
              <a:t>Web 3.0- situated at the intersection of the next Industrial and Healthcare Revolution  </a:t>
            </a:r>
          </a:p>
        </p:txBody>
      </p:sp>
      <p:sp>
        <p:nvSpPr>
          <p:cNvPr id="219" name="Industrial…"/>
          <p:cNvSpPr/>
          <p:nvPr/>
        </p:nvSpPr>
        <p:spPr>
          <a:xfrm>
            <a:off x="2339550" y="4219285"/>
            <a:ext cx="3045250" cy="3042230"/>
          </a:xfrm>
          <a:prstGeom prst="ellipse">
            <a:avLst/>
          </a:prstGeom>
          <a:solidFill>
            <a:schemeClr val="accent1">
              <a:lumOff val="-13575"/>
            </a:schemeClr>
          </a:solidFill>
          <a:ln w="12700">
            <a:miter lim="400000"/>
          </a:ln>
          <a:extLst>
            <a:ext uri="{C572A759-6A51-4108-AA02-DFA0A04FC94B}">
              <ma14:wrappingTextBoxFlag xmlns:ma14="http://schemas.microsoft.com/office/mac/drawingml/2011/main" val="1"/>
            </a:ext>
          </a:extLst>
        </p:spPr>
        <p:txBody>
          <a:bodyPr lIns="50800" tIns="50800" rIns="50800" bIns="50800" anchor="ctr"/>
          <a:lstStyle/>
          <a:p>
            <a:pPr>
              <a:defRPr b="0" sz="2200">
                <a:solidFill>
                  <a:srgbClr val="FFFFFF"/>
                </a:solidFill>
                <a:latin typeface="+mn-lt"/>
                <a:ea typeface="+mn-ea"/>
                <a:cs typeface="+mn-cs"/>
                <a:sym typeface="Helvetica Neue Medium"/>
              </a:defRPr>
            </a:pPr>
            <a:r>
              <a:t>Industrial </a:t>
            </a:r>
          </a:p>
          <a:p>
            <a:pPr>
              <a:defRPr b="0" sz="2200">
                <a:solidFill>
                  <a:srgbClr val="FFFFFF"/>
                </a:solidFill>
                <a:latin typeface="+mn-lt"/>
                <a:ea typeface="+mn-ea"/>
                <a:cs typeface="+mn-cs"/>
                <a:sym typeface="Helvetica Neue Medium"/>
              </a:defRPr>
            </a:pPr>
            <a:r>
              <a:t>Revolution</a:t>
            </a:r>
          </a:p>
        </p:txBody>
      </p:sp>
      <p:sp>
        <p:nvSpPr>
          <p:cNvPr id="220" name="Circle"/>
          <p:cNvSpPr/>
          <p:nvPr/>
        </p:nvSpPr>
        <p:spPr>
          <a:xfrm>
            <a:off x="7597350" y="4123759"/>
            <a:ext cx="3045250" cy="3042230"/>
          </a:xfrm>
          <a:prstGeom prst="ellipse">
            <a:avLst/>
          </a:prstGeom>
          <a:solidFill>
            <a:schemeClr val="accent1"/>
          </a:solidFill>
          <a:ln w="12700">
            <a:miter lim="400000"/>
          </a:ln>
        </p:spPr>
        <p:txBody>
          <a:bodyPr lIns="50800" tIns="50800" rIns="50800" bIns="50800" anchor="ctr"/>
          <a:lstStyle/>
          <a:p>
            <a:pPr>
              <a:defRPr b="0" sz="2200">
                <a:solidFill>
                  <a:srgbClr val="FFFFFF"/>
                </a:solidFill>
                <a:latin typeface="+mn-lt"/>
                <a:ea typeface="+mn-ea"/>
                <a:cs typeface="+mn-cs"/>
                <a:sym typeface="Helvetica Neue Medium"/>
              </a:defRPr>
            </a:pPr>
          </a:p>
        </p:txBody>
      </p:sp>
      <p:sp>
        <p:nvSpPr>
          <p:cNvPr id="221" name="Web 3.0"/>
          <p:cNvSpPr/>
          <p:nvPr/>
        </p:nvSpPr>
        <p:spPr>
          <a:xfrm>
            <a:off x="4979775" y="4219285"/>
            <a:ext cx="3045250" cy="3042230"/>
          </a:xfrm>
          <a:prstGeom prst="ellipse">
            <a:avLst/>
          </a:prstGeom>
          <a:solidFill>
            <a:schemeClr val="accent2"/>
          </a:solidFill>
          <a:ln w="12700">
            <a:miter lim="400000"/>
          </a:ln>
          <a:extLst>
            <a:ext uri="{C572A759-6A51-4108-AA02-DFA0A04FC94B}">
              <ma14:wrappingTextBoxFlag xmlns:ma14="http://schemas.microsoft.com/office/mac/drawingml/2011/main" val="1"/>
            </a:ext>
          </a:extLst>
        </p:spPr>
        <p:txBody>
          <a:bodyPr lIns="50800" tIns="50800" rIns="50800" bIns="50800" anchor="ctr"/>
          <a:lstStyle>
            <a:lvl1pPr>
              <a:defRPr b="0" sz="2200">
                <a:solidFill>
                  <a:srgbClr val="FFFFFF"/>
                </a:solidFill>
                <a:latin typeface="+mn-lt"/>
                <a:ea typeface="+mn-ea"/>
                <a:cs typeface="+mn-cs"/>
                <a:sym typeface="Helvetica Neue Medium"/>
              </a:defRPr>
            </a:lvl1pPr>
          </a:lstStyle>
          <a:p>
            <a:pPr/>
            <a:r>
              <a:t>Web 3.0</a:t>
            </a:r>
          </a:p>
        </p:txBody>
      </p:sp>
      <p:sp>
        <p:nvSpPr>
          <p:cNvPr id="222" name="Healthcare…"/>
          <p:cNvSpPr txBox="1"/>
          <p:nvPr/>
        </p:nvSpPr>
        <p:spPr>
          <a:xfrm>
            <a:off x="8415887" y="5382226"/>
            <a:ext cx="1662177" cy="779296"/>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a:defRPr b="0" sz="2200">
                <a:solidFill>
                  <a:srgbClr val="FFFFFF"/>
                </a:solidFill>
                <a:latin typeface="+mn-lt"/>
                <a:ea typeface="+mn-ea"/>
                <a:cs typeface="+mn-cs"/>
                <a:sym typeface="Helvetica Neue Medium"/>
              </a:defRPr>
            </a:pPr>
            <a:r>
              <a:t>Healthcare  </a:t>
            </a:r>
          </a:p>
          <a:p>
            <a:pPr>
              <a:defRPr b="0" sz="2200">
                <a:solidFill>
                  <a:srgbClr val="FFFFFF"/>
                </a:solidFill>
                <a:latin typeface="+mn-lt"/>
                <a:ea typeface="+mn-ea"/>
                <a:cs typeface="+mn-cs"/>
                <a:sym typeface="Helvetica Neue Medium"/>
              </a:defRPr>
            </a:pPr>
            <a:r>
              <a:t>Revolution</a:t>
            </a:r>
          </a:p>
        </p:txBody>
      </p:sp>
    </p:spTree>
  </p:cSld>
  <p:clrMapOvr>
    <a:masterClrMapping/>
  </p:clrMapOvr>
  <p:transition xmlns:p14="http://schemas.microsoft.com/office/powerpoint/2010/main" spd="med" advClick="1"/>
</p:sld>
</file>

<file path=ppt/slides/slide8.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4" name="Latest Tech Trends- IR 4.0"/>
          <p:cNvSpPr txBox="1"/>
          <p:nvPr>
            <p:ph type="title"/>
          </p:nvPr>
        </p:nvSpPr>
        <p:spPr>
          <a:xfrm>
            <a:off x="177800" y="40988"/>
            <a:ext cx="12198108" cy="1419512"/>
          </a:xfrm>
          <a:prstGeom prst="rect">
            <a:avLst/>
          </a:prstGeom>
        </p:spPr>
        <p:txBody>
          <a:bodyPr/>
          <a:lstStyle>
            <a:lvl1pPr algn="l" defTabSz="578358">
              <a:defRPr sz="7919">
                <a:solidFill>
                  <a:schemeClr val="accent2">
                    <a:hueOff val="-85259"/>
                    <a:satOff val="14347"/>
                    <a:lumOff val="22373"/>
                  </a:schemeClr>
                </a:solidFill>
              </a:defRPr>
            </a:lvl1pPr>
          </a:lstStyle>
          <a:p>
            <a:pPr/>
            <a:r>
              <a:t>Latest Tech Trends- IR 4.0</a:t>
            </a:r>
          </a:p>
        </p:txBody>
      </p:sp>
      <p:sp>
        <p:nvSpPr>
          <p:cNvPr id="225" name="Data sharing made easy…"/>
          <p:cNvSpPr txBox="1"/>
          <p:nvPr/>
        </p:nvSpPr>
        <p:spPr>
          <a:xfrm>
            <a:off x="4452993" y="2261956"/>
            <a:ext cx="4098814" cy="3324688"/>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algn="l" defTabSz="749808">
              <a:defRPr sz="1886">
                <a:solidFill>
                  <a:schemeClr val="accent1"/>
                </a:solidFill>
                <a:latin typeface="Architype Light"/>
                <a:ea typeface="Architype Light"/>
                <a:cs typeface="Architype Light"/>
                <a:sym typeface="Architype Light"/>
              </a:defRPr>
            </a:pPr>
          </a:p>
          <a:p>
            <a:pPr marL="187452" indent="-187452" algn="l" defTabSz="749808">
              <a:buSzPct val="100000"/>
              <a:buChar char="•"/>
              <a:defRPr b="0" sz="1476">
                <a:solidFill>
                  <a:schemeClr val="accent1"/>
                </a:solidFill>
                <a:latin typeface="Architype Light"/>
                <a:ea typeface="Architype Light"/>
                <a:cs typeface="Architype Light"/>
                <a:sym typeface="Architype Light"/>
              </a:defRPr>
            </a:pPr>
            <a:r>
              <a:t>Data sharing made easy</a:t>
            </a:r>
          </a:p>
          <a:p>
            <a:pPr marL="187452" indent="-187452" algn="l" defTabSz="749808">
              <a:buSzPct val="100000"/>
              <a:buChar char="•"/>
              <a:defRPr b="0" sz="1476">
                <a:solidFill>
                  <a:schemeClr val="accent1"/>
                </a:solidFill>
                <a:latin typeface="Architype Light"/>
                <a:ea typeface="Architype Light"/>
                <a:cs typeface="Architype Light"/>
                <a:sym typeface="Architype Light"/>
              </a:defRPr>
            </a:pPr>
            <a:r>
              <a:t>Hyper-Connectivity</a:t>
            </a:r>
          </a:p>
          <a:p>
            <a:pPr marL="187452" indent="-187452" algn="l" defTabSz="749808">
              <a:buSzPct val="100000"/>
              <a:buChar char="•"/>
              <a:defRPr b="0" sz="1476">
                <a:solidFill>
                  <a:schemeClr val="accent1"/>
                </a:solidFill>
                <a:latin typeface="Architype Light"/>
                <a:ea typeface="Architype Light"/>
                <a:cs typeface="Architype Light"/>
                <a:sym typeface="Architype Light"/>
              </a:defRPr>
            </a:pPr>
            <a:r>
              <a:t>Consumer-centricity</a:t>
            </a:r>
          </a:p>
          <a:p>
            <a:pPr marL="187452" indent="-187452" algn="l" defTabSz="749808">
              <a:buSzPct val="100000"/>
              <a:buChar char="•"/>
              <a:defRPr b="0" sz="1476">
                <a:solidFill>
                  <a:schemeClr val="accent1"/>
                </a:solidFill>
                <a:latin typeface="Architype Light"/>
                <a:ea typeface="Architype Light"/>
                <a:cs typeface="Architype Light"/>
                <a:sym typeface="Architype Light"/>
              </a:defRPr>
            </a:pPr>
            <a:r>
              <a:t>Cloud goes vertical</a:t>
            </a:r>
          </a:p>
          <a:p>
            <a:pPr marL="187452" indent="-187452" algn="l" defTabSz="749808">
              <a:buSzPct val="100000"/>
              <a:buChar char="•"/>
              <a:defRPr b="0" sz="1476">
                <a:solidFill>
                  <a:schemeClr val="accent1"/>
                </a:solidFill>
                <a:latin typeface="Architype Light"/>
                <a:ea typeface="Architype Light"/>
                <a:cs typeface="Architype Light"/>
                <a:sym typeface="Architype Light"/>
              </a:defRPr>
            </a:pPr>
            <a:r>
              <a:t>Cyber-AI Defense</a:t>
            </a:r>
          </a:p>
          <a:p>
            <a:pPr marL="187452" indent="-187452" algn="l" defTabSz="749808">
              <a:buSzPct val="100000"/>
              <a:buChar char="•"/>
              <a:defRPr b="0" sz="1476">
                <a:solidFill>
                  <a:schemeClr val="accent1"/>
                </a:solidFill>
                <a:latin typeface="Architype Light"/>
                <a:ea typeface="Architype Light"/>
                <a:cs typeface="Architype Light"/>
                <a:sym typeface="Architype Light"/>
              </a:defRPr>
            </a:pPr>
            <a:r>
              <a:t>Zero-Trust solutions</a:t>
            </a:r>
          </a:p>
          <a:p>
            <a:pPr marL="187452" indent="-187452" algn="l" defTabSz="749808">
              <a:buSzPct val="100000"/>
              <a:buChar char="•"/>
              <a:defRPr b="0" sz="1476">
                <a:solidFill>
                  <a:schemeClr val="accent1"/>
                </a:solidFill>
                <a:latin typeface="Architype Light"/>
                <a:ea typeface="Architype Light"/>
                <a:cs typeface="Architype Light"/>
                <a:sym typeface="Architype Light"/>
              </a:defRPr>
            </a:pPr>
            <a:r>
              <a:t>Enterprise AI deployments </a:t>
            </a:r>
          </a:p>
          <a:p>
            <a:pPr marL="187452" indent="-187452" algn="l" defTabSz="749808">
              <a:buSzPct val="100000"/>
              <a:buChar char="•"/>
              <a:defRPr b="0" sz="1476">
                <a:solidFill>
                  <a:schemeClr val="accent1"/>
                </a:solidFill>
                <a:latin typeface="Architype Light"/>
                <a:ea typeface="Architype Light"/>
                <a:cs typeface="Architype Light"/>
                <a:sym typeface="Architype Light"/>
              </a:defRPr>
            </a:pPr>
            <a:r>
              <a:t>Enterprise Blockchain deployments</a:t>
            </a:r>
          </a:p>
          <a:p>
            <a:pPr marL="187452" indent="-187452" algn="l" defTabSz="749808">
              <a:buSzPct val="100000"/>
              <a:buChar char="•"/>
              <a:defRPr b="0" sz="1476">
                <a:solidFill>
                  <a:schemeClr val="accent1"/>
                </a:solidFill>
                <a:latin typeface="Architype Light"/>
                <a:ea typeface="Architype Light"/>
                <a:cs typeface="Architype Light"/>
                <a:sym typeface="Architype Light"/>
              </a:defRPr>
            </a:pPr>
            <a:r>
              <a:t>Automating at scale</a:t>
            </a:r>
          </a:p>
          <a:p>
            <a:pPr marL="187452" indent="-187452" algn="l" defTabSz="749808">
              <a:buSzPct val="100000"/>
              <a:buChar char="•"/>
              <a:defRPr b="0" sz="1476">
                <a:solidFill>
                  <a:schemeClr val="accent1"/>
                </a:solidFill>
                <a:latin typeface="Architype Light"/>
                <a:ea typeface="Architype Light"/>
                <a:cs typeface="Architype Light"/>
                <a:sym typeface="Architype Light"/>
              </a:defRPr>
            </a:pPr>
            <a:r>
              <a:t>Virtual engagement</a:t>
            </a:r>
          </a:p>
          <a:p>
            <a:pPr marL="187452" indent="-187452" algn="l" defTabSz="749808">
              <a:buSzPct val="100000"/>
              <a:buChar char="•"/>
              <a:defRPr b="0" sz="1476">
                <a:solidFill>
                  <a:schemeClr val="accent1"/>
                </a:solidFill>
                <a:latin typeface="Architype Light"/>
                <a:ea typeface="Architype Light"/>
                <a:cs typeface="Architype Light"/>
                <a:sym typeface="Architype Light"/>
              </a:defRPr>
            </a:pPr>
            <a:r>
              <a:t>Gamification</a:t>
            </a:r>
          </a:p>
          <a:p>
            <a:pPr marL="187452" indent="-187452" algn="l" defTabSz="749808">
              <a:buSzPct val="100000"/>
              <a:buChar char="•"/>
              <a:defRPr b="0" sz="1476">
                <a:solidFill>
                  <a:schemeClr val="accent1"/>
                </a:solidFill>
                <a:latin typeface="Architype Light"/>
                <a:ea typeface="Architype Light"/>
                <a:cs typeface="Architype Light"/>
                <a:sym typeface="Architype Light"/>
              </a:defRPr>
            </a:pPr>
            <a:r>
              <a:t>Insilico Clinical Trials</a:t>
            </a:r>
          </a:p>
          <a:p>
            <a:pPr marL="187452" indent="-187452" algn="l" defTabSz="749808">
              <a:buSzPct val="100000"/>
              <a:buChar char="•"/>
              <a:defRPr b="0" sz="1476">
                <a:solidFill>
                  <a:schemeClr val="accent1"/>
                </a:solidFill>
                <a:latin typeface="Architype Light"/>
                <a:ea typeface="Architype Light"/>
                <a:cs typeface="Architype Light"/>
                <a:sym typeface="Architype Light"/>
              </a:defRPr>
            </a:pPr>
            <a:r>
              <a:t>Neobanking </a:t>
            </a:r>
          </a:p>
          <a:p>
            <a:pPr marL="187452" indent="-187452" algn="l" defTabSz="749808">
              <a:buSzPct val="100000"/>
              <a:buChar char="•"/>
              <a:defRPr b="0" sz="1476">
                <a:solidFill>
                  <a:schemeClr val="accent1"/>
                </a:solidFill>
                <a:latin typeface="Architype Light"/>
                <a:ea typeface="Architype Light"/>
                <a:cs typeface="Architype Light"/>
                <a:sym typeface="Architype Light"/>
              </a:defRPr>
            </a:pPr>
            <a:r>
              <a:t>Mobile Payments</a:t>
            </a:r>
          </a:p>
        </p:txBody>
      </p:sp>
      <p:sp>
        <p:nvSpPr>
          <p:cNvPr id="226" name="Digital Identity &amp; Biometrics…"/>
          <p:cNvSpPr txBox="1"/>
          <p:nvPr/>
        </p:nvSpPr>
        <p:spPr>
          <a:xfrm>
            <a:off x="292100" y="2442691"/>
            <a:ext cx="3439187" cy="378042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marL="228600" indent="-228600" algn="l" defTabSz="914400">
              <a:buSzPct val="100000"/>
              <a:buChar char="•"/>
              <a:defRPr b="0" sz="1800">
                <a:solidFill>
                  <a:schemeClr val="accent1">
                    <a:hueOff val="114395"/>
                    <a:lumOff val="-24975"/>
                  </a:schemeClr>
                </a:solidFill>
                <a:latin typeface="Architype Light"/>
                <a:ea typeface="Architype Light"/>
                <a:cs typeface="Architype Light"/>
                <a:sym typeface="Architype Light"/>
              </a:defRPr>
            </a:pPr>
            <a:r>
              <a:t>Digital Identity &amp; Biometrics </a:t>
            </a:r>
          </a:p>
          <a:p>
            <a:pPr marL="228600" indent="-228600" algn="l" defTabSz="914400">
              <a:buSzPct val="100000"/>
              <a:buChar char="•"/>
              <a:defRPr b="0" sz="1800">
                <a:solidFill>
                  <a:schemeClr val="accent1">
                    <a:hueOff val="114395"/>
                    <a:lumOff val="-24975"/>
                  </a:schemeClr>
                </a:solidFill>
                <a:latin typeface="Architype Light"/>
                <a:ea typeface="Architype Light"/>
                <a:cs typeface="Architype Light"/>
                <a:sym typeface="Architype Light"/>
              </a:defRPr>
            </a:pPr>
            <a:r>
              <a:t>Data Fabric </a:t>
            </a:r>
          </a:p>
          <a:p>
            <a:pPr marL="228600" indent="-228600" algn="l" defTabSz="914400">
              <a:buSzPct val="100000"/>
              <a:buChar char="•"/>
              <a:defRPr b="0" sz="1800">
                <a:solidFill>
                  <a:schemeClr val="accent1">
                    <a:hueOff val="114395"/>
                    <a:lumOff val="-24975"/>
                  </a:schemeClr>
                </a:solidFill>
                <a:latin typeface="Architype Light"/>
                <a:ea typeface="Architype Light"/>
                <a:cs typeface="Architype Light"/>
                <a:sym typeface="Architype Light"/>
              </a:defRPr>
            </a:pPr>
            <a:r>
              <a:t>Cybersecurity Mesh</a:t>
            </a:r>
          </a:p>
          <a:p>
            <a:pPr marL="228600" indent="-228600" algn="l" defTabSz="914400">
              <a:buSzPct val="100000"/>
              <a:buChar char="•"/>
              <a:defRPr b="0" sz="1800">
                <a:solidFill>
                  <a:schemeClr val="accent1">
                    <a:hueOff val="114395"/>
                    <a:lumOff val="-24975"/>
                  </a:schemeClr>
                </a:solidFill>
                <a:latin typeface="Architype Light"/>
                <a:ea typeface="Architype Light"/>
                <a:cs typeface="Architype Light"/>
                <a:sym typeface="Architype Light"/>
              </a:defRPr>
            </a:pPr>
            <a:r>
              <a:t>Privacy-Enhancing Computation</a:t>
            </a:r>
          </a:p>
          <a:p>
            <a:pPr marL="228600" indent="-228600" algn="l" defTabSz="914400">
              <a:buSzPct val="100000"/>
              <a:buChar char="•"/>
              <a:defRPr b="0" sz="1800">
                <a:solidFill>
                  <a:schemeClr val="accent1">
                    <a:hueOff val="114395"/>
                    <a:lumOff val="-24975"/>
                  </a:schemeClr>
                </a:solidFill>
                <a:latin typeface="Architype Light"/>
                <a:ea typeface="Architype Light"/>
                <a:cs typeface="Architype Light"/>
                <a:sym typeface="Architype Light"/>
              </a:defRPr>
            </a:pPr>
            <a:r>
              <a:t>Cloud-Native Platforms</a:t>
            </a:r>
          </a:p>
          <a:p>
            <a:pPr marL="228600" indent="-228600" algn="l" defTabSz="914400">
              <a:buSzPct val="100000"/>
              <a:buChar char="•"/>
              <a:defRPr b="0" sz="1800">
                <a:solidFill>
                  <a:schemeClr val="accent1">
                    <a:hueOff val="114395"/>
                    <a:lumOff val="-24975"/>
                  </a:schemeClr>
                </a:solidFill>
                <a:latin typeface="Architype Light"/>
                <a:ea typeface="Architype Light"/>
                <a:cs typeface="Architype Light"/>
                <a:sym typeface="Architype Light"/>
              </a:defRPr>
            </a:pPr>
            <a:r>
              <a:t>Decision Intelligence</a:t>
            </a:r>
          </a:p>
          <a:p>
            <a:pPr marL="228600" indent="-228600" algn="l" defTabSz="914400">
              <a:buSzPct val="100000"/>
              <a:buChar char="•"/>
              <a:defRPr b="0" sz="1800">
                <a:solidFill>
                  <a:schemeClr val="accent1">
                    <a:hueOff val="114395"/>
                    <a:lumOff val="-24975"/>
                  </a:schemeClr>
                </a:solidFill>
                <a:latin typeface="Architype Light"/>
                <a:ea typeface="Architype Light"/>
                <a:cs typeface="Architype Light"/>
                <a:sym typeface="Architype Light"/>
              </a:defRPr>
            </a:pPr>
            <a:r>
              <a:t>Composable Applications</a:t>
            </a:r>
          </a:p>
          <a:p>
            <a:pPr marL="228600" indent="-228600" algn="l" defTabSz="914400">
              <a:buSzPct val="100000"/>
              <a:buChar char="•"/>
              <a:defRPr b="0" sz="1800">
                <a:solidFill>
                  <a:schemeClr val="accent1">
                    <a:hueOff val="114395"/>
                    <a:lumOff val="-24975"/>
                  </a:schemeClr>
                </a:solidFill>
                <a:latin typeface="Architype Light"/>
                <a:ea typeface="Architype Light"/>
                <a:cs typeface="Architype Light"/>
                <a:sym typeface="Architype Light"/>
              </a:defRPr>
            </a:pPr>
            <a:r>
              <a:t>Hyperautomation</a:t>
            </a:r>
          </a:p>
          <a:p>
            <a:pPr marL="228600" indent="-228600" algn="l" defTabSz="914400">
              <a:buSzPct val="100000"/>
              <a:buChar char="•"/>
              <a:defRPr b="0" sz="1800">
                <a:solidFill>
                  <a:schemeClr val="accent1">
                    <a:hueOff val="114395"/>
                    <a:lumOff val="-24975"/>
                  </a:schemeClr>
                </a:solidFill>
                <a:latin typeface="Architype Light"/>
                <a:ea typeface="Architype Light"/>
                <a:cs typeface="Architype Light"/>
                <a:sym typeface="Architype Light"/>
              </a:defRPr>
            </a:pPr>
            <a:r>
              <a:t>AI Engineering</a:t>
            </a:r>
          </a:p>
          <a:p>
            <a:pPr marL="228600" indent="-228600" algn="l" defTabSz="914400">
              <a:buSzPct val="100000"/>
              <a:buChar char="•"/>
              <a:defRPr b="0" sz="1800">
                <a:solidFill>
                  <a:schemeClr val="accent1">
                    <a:hueOff val="114395"/>
                    <a:lumOff val="-24975"/>
                  </a:schemeClr>
                </a:solidFill>
                <a:latin typeface="Architype Light"/>
                <a:ea typeface="Architype Light"/>
                <a:cs typeface="Architype Light"/>
                <a:sym typeface="Architype Light"/>
              </a:defRPr>
            </a:pPr>
            <a:r>
              <a:t>Distributed Enterprises</a:t>
            </a:r>
          </a:p>
        </p:txBody>
      </p:sp>
      <p:sp>
        <p:nvSpPr>
          <p:cNvPr id="227" name="Autonomic Systems…"/>
          <p:cNvSpPr txBox="1"/>
          <p:nvPr/>
        </p:nvSpPr>
        <p:spPr>
          <a:xfrm>
            <a:off x="9410700" y="2442691"/>
            <a:ext cx="3439187" cy="3780423"/>
          </a:xfrm>
          <a:prstGeom prst="rect">
            <a:avLst/>
          </a:prstGeom>
          <a:ln w="12700">
            <a:miter lim="400000"/>
          </a:ln>
          <a:extLst>
            <a:ext uri="{C572A759-6A51-4108-AA02-DFA0A04FC94B}">
              <ma14:wrappingTextBoxFlag xmlns:ma14="http://schemas.microsoft.com/office/mac/drawingml/2011/main" val="1"/>
            </a:ext>
          </a:extLst>
        </p:spPr>
        <p:txBody>
          <a:bodyPr lIns="0" tIns="0" rIns="0" bIns="0">
            <a:normAutofit fontScale="100000" lnSpcReduction="0"/>
          </a:bodyPr>
          <a:lstStyle/>
          <a:p>
            <a:pPr marL="228600" indent="-228600" algn="l" defTabSz="914400">
              <a:buSzPct val="100000"/>
              <a:buChar char="•"/>
              <a:defRPr b="0" sz="1800">
                <a:solidFill>
                  <a:schemeClr val="accent2">
                    <a:hueOff val="167855"/>
                    <a:satOff val="17755"/>
                    <a:lumOff val="-16671"/>
                  </a:schemeClr>
                </a:solidFill>
                <a:latin typeface="Architype Light"/>
                <a:ea typeface="Architype Light"/>
                <a:cs typeface="Architype Light"/>
                <a:sym typeface="Architype Light"/>
              </a:defRPr>
            </a:pPr>
            <a:r>
              <a:t>Autonomic Systems</a:t>
            </a:r>
          </a:p>
          <a:p>
            <a:pPr marL="228600" indent="-228600" algn="l" defTabSz="914400">
              <a:buSzPct val="100000"/>
              <a:buChar char="•"/>
              <a:defRPr b="0" sz="1800">
                <a:solidFill>
                  <a:schemeClr val="accent2">
                    <a:hueOff val="167855"/>
                    <a:satOff val="17755"/>
                    <a:lumOff val="-16671"/>
                  </a:schemeClr>
                </a:solidFill>
                <a:latin typeface="Architype Light"/>
                <a:ea typeface="Architype Light"/>
                <a:cs typeface="Architype Light"/>
                <a:sym typeface="Architype Light"/>
              </a:defRPr>
            </a:pPr>
            <a:r>
              <a:t>Generative AI</a:t>
            </a:r>
          </a:p>
          <a:p>
            <a:pPr marL="228600" indent="-228600" algn="l" defTabSz="914400">
              <a:buSzPct val="100000"/>
              <a:buChar char="•"/>
              <a:defRPr b="0" sz="1800">
                <a:solidFill>
                  <a:schemeClr val="accent2">
                    <a:hueOff val="167855"/>
                    <a:satOff val="17755"/>
                    <a:lumOff val="-16671"/>
                  </a:schemeClr>
                </a:solidFill>
                <a:latin typeface="Architype Light"/>
                <a:ea typeface="Architype Light"/>
                <a:cs typeface="Architype Light"/>
                <a:sym typeface="Architype Light"/>
              </a:defRPr>
            </a:pPr>
            <a:r>
              <a:t>Bio Printing</a:t>
            </a:r>
          </a:p>
          <a:p>
            <a:pPr marL="228600" indent="-228600" algn="l" defTabSz="914400">
              <a:buSzPct val="100000"/>
              <a:buChar char="•"/>
              <a:defRPr b="0" sz="1800">
                <a:solidFill>
                  <a:schemeClr val="accent2">
                    <a:hueOff val="167855"/>
                    <a:satOff val="17755"/>
                    <a:lumOff val="-16671"/>
                  </a:schemeClr>
                </a:solidFill>
                <a:latin typeface="Architype Light"/>
                <a:ea typeface="Architype Light"/>
                <a:cs typeface="Architype Light"/>
                <a:sym typeface="Architype Light"/>
              </a:defRPr>
            </a:pPr>
            <a:r>
              <a:t>Renewable power</a:t>
            </a:r>
          </a:p>
          <a:p>
            <a:pPr marL="228600" indent="-228600" algn="l" defTabSz="914400">
              <a:buSzPct val="100000"/>
              <a:buChar char="•"/>
              <a:defRPr b="0" sz="1800">
                <a:solidFill>
                  <a:schemeClr val="accent2">
                    <a:hueOff val="167855"/>
                    <a:satOff val="17755"/>
                    <a:lumOff val="-16671"/>
                  </a:schemeClr>
                </a:solidFill>
                <a:latin typeface="Architype Light"/>
                <a:ea typeface="Architype Light"/>
                <a:cs typeface="Architype Light"/>
                <a:sym typeface="Architype Light"/>
              </a:defRPr>
            </a:pPr>
            <a:r>
              <a:t>Practical fusion reactors</a:t>
            </a:r>
          </a:p>
          <a:p>
            <a:pPr marL="228600" indent="-228600" algn="l" defTabSz="914400">
              <a:buSzPct val="100000"/>
              <a:buChar char="•"/>
              <a:defRPr b="0" sz="1800">
                <a:solidFill>
                  <a:schemeClr val="accent2">
                    <a:hueOff val="167855"/>
                    <a:satOff val="17755"/>
                    <a:lumOff val="-16671"/>
                  </a:schemeClr>
                </a:solidFill>
                <a:latin typeface="Architype Light"/>
                <a:ea typeface="Architype Light"/>
                <a:cs typeface="Architype Light"/>
                <a:sym typeface="Architype Light"/>
              </a:defRPr>
            </a:pPr>
            <a:r>
              <a:t>Synthetic data for AI</a:t>
            </a:r>
          </a:p>
          <a:p>
            <a:pPr marL="228600" indent="-228600" algn="l" defTabSz="914400">
              <a:buSzPct val="100000"/>
              <a:buChar char="•"/>
              <a:defRPr b="0" sz="1800">
                <a:solidFill>
                  <a:schemeClr val="accent2">
                    <a:hueOff val="167855"/>
                    <a:satOff val="17755"/>
                    <a:lumOff val="-16671"/>
                  </a:schemeClr>
                </a:solidFill>
                <a:latin typeface="Architype Light"/>
                <a:ea typeface="Architype Light"/>
                <a:cs typeface="Architype Light"/>
                <a:sym typeface="Architype Light"/>
              </a:defRPr>
            </a:pPr>
            <a:r>
              <a:t>Smart Devices</a:t>
            </a:r>
          </a:p>
          <a:p>
            <a:pPr marL="228600" indent="-228600" algn="l" defTabSz="914400">
              <a:buSzPct val="100000"/>
              <a:buChar char="•"/>
              <a:defRPr b="0" sz="1800">
                <a:solidFill>
                  <a:schemeClr val="accent2">
                    <a:hueOff val="167855"/>
                    <a:satOff val="17755"/>
                    <a:lumOff val="-16671"/>
                  </a:schemeClr>
                </a:solidFill>
                <a:latin typeface="Architype Light"/>
                <a:ea typeface="Architype Light"/>
                <a:cs typeface="Architype Light"/>
                <a:sym typeface="Architype Light"/>
              </a:defRPr>
            </a:pPr>
            <a:r>
              <a:t>Smart Homes</a:t>
            </a:r>
          </a:p>
          <a:p>
            <a:pPr marL="228600" indent="-228600" algn="l" defTabSz="914400">
              <a:buSzPct val="100000"/>
              <a:buChar char="•"/>
              <a:defRPr b="0" sz="1800">
                <a:solidFill>
                  <a:schemeClr val="accent2">
                    <a:hueOff val="167855"/>
                    <a:satOff val="17755"/>
                    <a:lumOff val="-16671"/>
                  </a:schemeClr>
                </a:solidFill>
                <a:latin typeface="Architype Light"/>
                <a:ea typeface="Architype Light"/>
                <a:cs typeface="Architype Light"/>
                <a:sym typeface="Architype Light"/>
              </a:defRPr>
            </a:pPr>
            <a:r>
              <a:t>Space Travel</a:t>
            </a:r>
          </a:p>
          <a:p>
            <a:pPr marL="228600" indent="-228600" algn="l" defTabSz="914400">
              <a:buSzPct val="100000"/>
              <a:buChar char="•"/>
              <a:defRPr b="0" sz="1800">
                <a:solidFill>
                  <a:schemeClr val="accent2">
                    <a:hueOff val="167855"/>
                    <a:satOff val="17755"/>
                    <a:lumOff val="-16671"/>
                  </a:schemeClr>
                </a:solidFill>
                <a:latin typeface="Architype Light"/>
                <a:ea typeface="Architype Light"/>
                <a:cs typeface="Architype Light"/>
                <a:sym typeface="Architype Light"/>
              </a:defRPr>
            </a:pPr>
            <a:r>
              <a:t>Advanced computing </a:t>
            </a:r>
          </a:p>
          <a:p>
            <a:pPr marL="228600" indent="-228600" algn="l" defTabSz="914400">
              <a:buSzPct val="100000"/>
              <a:buChar char="•"/>
              <a:defRPr b="0" sz="1800">
                <a:solidFill>
                  <a:schemeClr val="accent2">
                    <a:hueOff val="167855"/>
                    <a:satOff val="17755"/>
                    <a:lumOff val="-16671"/>
                  </a:schemeClr>
                </a:solidFill>
                <a:latin typeface="Architype Light"/>
                <a:ea typeface="Architype Light"/>
                <a:cs typeface="Architype Light"/>
                <a:sym typeface="Architype Light"/>
              </a:defRPr>
            </a:pPr>
            <a:r>
              <a:t>Quantum technologies </a:t>
            </a:r>
          </a:p>
          <a:p>
            <a:pPr marL="228600" indent="-228600" algn="l" defTabSz="914400">
              <a:buSzPct val="100000"/>
              <a:buChar char="•"/>
              <a:defRPr sz="1800">
                <a:solidFill>
                  <a:schemeClr val="accent2">
                    <a:hueOff val="167855"/>
                    <a:satOff val="17755"/>
                    <a:lumOff val="-16671"/>
                  </a:schemeClr>
                </a:solidFill>
                <a:latin typeface="Architype Light"/>
                <a:ea typeface="Architype Light"/>
                <a:cs typeface="Architype Light"/>
                <a:sym typeface="Architype Light"/>
              </a:defRPr>
            </a:pPr>
            <a:r>
              <a:t>Web 3.0 transition</a:t>
            </a:r>
          </a:p>
        </p:txBody>
      </p:sp>
    </p:spTree>
  </p:cSld>
  <p:clrMapOvr>
    <a:masterClrMapping/>
  </p:clrMapOvr>
  <p:transition xmlns:p14="http://schemas.microsoft.com/office/powerpoint/2010/main" spd="med" advClick="1"/>
</p:sld>
</file>

<file path=ppt/slides/slide9.xml><?xml version="1.0" encoding="utf-8"?>
<p:sld xmlns:a="http://schemas.openxmlformats.org/drawingml/2006/main" xmlns:r="http://schemas.openxmlformats.org/officeDocument/2006/relationships" xmlns:p="http://schemas.openxmlformats.org/presentationml/2006/main" xmlns:m="http://schemas.openxmlformats.org/officeDocument/2006/math" xmlns:a14="http://schemas.microsoft.com/office/drawing/2010/main" showMasterSp="1" showMasterPhAnim="1">
  <p:cSld>
    <p:spTree>
      <p:nvGrpSpPr>
        <p:cNvPr id="1" name=""/>
        <p:cNvGrpSpPr/>
        <p:nvPr/>
      </p:nvGrpSpPr>
      <p:grpSpPr>
        <a:xfrm>
          <a:off x="0" y="0"/>
          <a:ext cx="0" cy="0"/>
          <a:chOff x="0" y="0"/>
          <a:chExt cx="0" cy="0"/>
        </a:xfrm>
      </p:grpSpPr>
      <p:sp>
        <p:nvSpPr>
          <p:cNvPr id="229" name="Top Technologies Driving Healthcare 4.0"/>
          <p:cNvSpPr txBox="1"/>
          <p:nvPr>
            <p:ph type="title"/>
          </p:nvPr>
        </p:nvSpPr>
        <p:spPr>
          <a:xfrm>
            <a:off x="106381" y="76200"/>
            <a:ext cx="12792038" cy="2159000"/>
          </a:xfrm>
          <a:prstGeom prst="rect">
            <a:avLst/>
          </a:prstGeom>
        </p:spPr>
        <p:txBody>
          <a:bodyPr/>
          <a:lstStyle>
            <a:lvl1pPr algn="l" defTabSz="484886">
              <a:defRPr sz="6640">
                <a:solidFill>
                  <a:schemeClr val="accent2">
                    <a:hueOff val="-85259"/>
                    <a:satOff val="14347"/>
                    <a:lumOff val="22373"/>
                  </a:schemeClr>
                </a:solidFill>
              </a:defRPr>
            </a:lvl1pPr>
          </a:lstStyle>
          <a:p>
            <a:pPr/>
            <a:r>
              <a:t>Top Technologies Driving Healthcare 4.0</a:t>
            </a:r>
          </a:p>
        </p:txBody>
      </p:sp>
      <p:sp>
        <p:nvSpPr>
          <p:cNvPr id="230" name="Artificial Intelligence Portfolio…"/>
          <p:cNvSpPr txBox="1"/>
          <p:nvPr>
            <p:ph type="body" idx="1"/>
          </p:nvPr>
        </p:nvSpPr>
        <p:spPr>
          <a:xfrm>
            <a:off x="142030" y="2760479"/>
            <a:ext cx="11560566" cy="4527589"/>
          </a:xfrm>
          <a:prstGeom prst="rect">
            <a:avLst/>
          </a:prstGeom>
        </p:spPr>
        <p:txBody>
          <a:bodyPr lIns="0" tIns="0" rIns="0" bIns="0" anchor="t"/>
          <a:lstStyle/>
          <a:p>
            <a:pPr lvl="2" marL="491045" indent="-231647" defTabSz="443991">
              <a:spcBef>
                <a:spcPts val="0"/>
              </a:spcBef>
              <a:buSzPct val="100000"/>
              <a:defRPr sz="1824">
                <a:solidFill>
                  <a:schemeClr val="accent1">
                    <a:hueOff val="114395"/>
                    <a:lumOff val="-24975"/>
                  </a:schemeClr>
                </a:solidFill>
              </a:defRPr>
            </a:pPr>
            <a:r>
              <a:t>Artificial Intelligence Portfolio</a:t>
            </a:r>
          </a:p>
          <a:p>
            <a:pPr lvl="2" marL="491045" indent="-231647" defTabSz="443991">
              <a:spcBef>
                <a:spcPts val="0"/>
              </a:spcBef>
              <a:buSzPct val="100000"/>
              <a:defRPr sz="1824">
                <a:solidFill>
                  <a:schemeClr val="accent1">
                    <a:hueOff val="114395"/>
                    <a:lumOff val="-24975"/>
                  </a:schemeClr>
                </a:solidFill>
              </a:defRPr>
            </a:pPr>
            <a:r>
              <a:t>Blockchain/Digital Ledger Technologies</a:t>
            </a:r>
          </a:p>
          <a:p>
            <a:pPr lvl="2" marL="491045" indent="-231647" defTabSz="443991">
              <a:spcBef>
                <a:spcPts val="0"/>
              </a:spcBef>
              <a:buSzPct val="100000"/>
              <a:defRPr sz="1824">
                <a:solidFill>
                  <a:schemeClr val="accent1">
                    <a:hueOff val="114395"/>
                    <a:lumOff val="-24975"/>
                  </a:schemeClr>
                </a:solidFill>
              </a:defRPr>
            </a:pPr>
            <a:r>
              <a:t>AR/VR/XR/Holograms</a:t>
            </a:r>
          </a:p>
          <a:p>
            <a:pPr lvl="2" marL="491045" indent="-231647" defTabSz="443991">
              <a:spcBef>
                <a:spcPts val="0"/>
              </a:spcBef>
              <a:buSzPct val="100000"/>
              <a:defRPr sz="1824">
                <a:solidFill>
                  <a:schemeClr val="accent1">
                    <a:hueOff val="114395"/>
                    <a:lumOff val="-24975"/>
                  </a:schemeClr>
                </a:solidFill>
              </a:defRPr>
            </a:pPr>
            <a:r>
              <a:t>Nanotechnology and Nano-Medicine</a:t>
            </a:r>
          </a:p>
          <a:p>
            <a:pPr lvl="2" marL="491045" indent="-231647" defTabSz="443991">
              <a:spcBef>
                <a:spcPts val="0"/>
              </a:spcBef>
              <a:buSzPct val="100000"/>
              <a:defRPr sz="1824">
                <a:solidFill>
                  <a:schemeClr val="accent1">
                    <a:hueOff val="114395"/>
                    <a:lumOff val="-24975"/>
                  </a:schemeClr>
                </a:solidFill>
              </a:defRPr>
            </a:pPr>
            <a:r>
              <a:t>Next Generation Sequencing and Genomic Medicine</a:t>
            </a:r>
          </a:p>
          <a:p>
            <a:pPr lvl="2" marL="491045" indent="-231647" defTabSz="443991">
              <a:spcBef>
                <a:spcPts val="0"/>
              </a:spcBef>
              <a:buSzPct val="100000"/>
              <a:defRPr sz="1824">
                <a:solidFill>
                  <a:schemeClr val="accent1">
                    <a:hueOff val="114395"/>
                    <a:lumOff val="-24975"/>
                  </a:schemeClr>
                </a:solidFill>
              </a:defRPr>
            </a:pPr>
            <a:r>
              <a:t>Wearables and Sensors </a:t>
            </a:r>
          </a:p>
          <a:p>
            <a:pPr lvl="2" marL="491045" indent="-231647" defTabSz="443991">
              <a:spcBef>
                <a:spcPts val="0"/>
              </a:spcBef>
              <a:buSzPct val="100000"/>
              <a:defRPr sz="1824">
                <a:solidFill>
                  <a:schemeClr val="accent1">
                    <a:hueOff val="114395"/>
                    <a:lumOff val="-24975"/>
                  </a:schemeClr>
                </a:solidFill>
              </a:defRPr>
            </a:pPr>
            <a:r>
              <a:t>Bio Implants</a:t>
            </a:r>
          </a:p>
          <a:p>
            <a:pPr lvl="2" marL="491045" indent="-231647" defTabSz="443991">
              <a:spcBef>
                <a:spcPts val="0"/>
              </a:spcBef>
              <a:buSzPct val="100000"/>
              <a:defRPr sz="1824">
                <a:solidFill>
                  <a:schemeClr val="accent1">
                    <a:hueOff val="114395"/>
                    <a:lumOff val="-24975"/>
                  </a:schemeClr>
                </a:solidFill>
              </a:defRPr>
            </a:pPr>
            <a:r>
              <a:t>Robotics/Exoskeletons</a:t>
            </a:r>
          </a:p>
          <a:p>
            <a:pPr lvl="2" marL="491045" indent="-231647" defTabSz="443991">
              <a:spcBef>
                <a:spcPts val="0"/>
              </a:spcBef>
              <a:buSzPct val="100000"/>
              <a:defRPr sz="1824">
                <a:solidFill>
                  <a:schemeClr val="accent1">
                    <a:hueOff val="114395"/>
                    <a:lumOff val="-24975"/>
                  </a:schemeClr>
                </a:solidFill>
              </a:defRPr>
            </a:pPr>
            <a:r>
              <a:t>Brain Computer Interfaces</a:t>
            </a:r>
          </a:p>
          <a:p>
            <a:pPr lvl="2" marL="491045" indent="-231647" defTabSz="443991">
              <a:spcBef>
                <a:spcPts val="0"/>
              </a:spcBef>
              <a:buSzPct val="100000"/>
              <a:defRPr sz="1824">
                <a:solidFill>
                  <a:schemeClr val="accent1">
                    <a:hueOff val="114395"/>
                    <a:lumOff val="-24975"/>
                  </a:schemeClr>
                </a:solidFill>
              </a:defRPr>
            </a:pPr>
            <a:r>
              <a:t>Edge-, Cloud- and Confidential Computing </a:t>
            </a:r>
          </a:p>
          <a:p>
            <a:pPr lvl="2" marL="491045" indent="-231647" defTabSz="443991">
              <a:spcBef>
                <a:spcPts val="0"/>
              </a:spcBef>
              <a:buSzPct val="100000"/>
              <a:defRPr sz="1824">
                <a:solidFill>
                  <a:schemeClr val="accent1">
                    <a:hueOff val="114395"/>
                    <a:lumOff val="-24975"/>
                  </a:schemeClr>
                </a:solidFill>
              </a:defRPr>
            </a:pPr>
            <a:r>
              <a:t>Quantum Computing</a:t>
            </a:r>
          </a:p>
          <a:p>
            <a:pPr lvl="2" marL="491045" indent="-231647" defTabSz="443991">
              <a:spcBef>
                <a:spcPts val="0"/>
              </a:spcBef>
              <a:buSzPct val="100000"/>
              <a:defRPr sz="1824">
                <a:solidFill>
                  <a:schemeClr val="accent1">
                    <a:hueOff val="114395"/>
                    <a:lumOff val="-24975"/>
                  </a:schemeClr>
                </a:solidFill>
              </a:defRPr>
            </a:pPr>
            <a:r>
              <a:t>Neuromorphic Computing</a:t>
            </a:r>
          </a:p>
          <a:p>
            <a:pPr lvl="2" marL="491045" indent="-231647" defTabSz="443991">
              <a:spcBef>
                <a:spcPts val="0"/>
              </a:spcBef>
              <a:buSzPct val="100000"/>
              <a:defRPr sz="1824">
                <a:solidFill>
                  <a:schemeClr val="accent1">
                    <a:hueOff val="114395"/>
                    <a:lumOff val="-24975"/>
                  </a:schemeClr>
                </a:solidFill>
              </a:defRPr>
            </a:pPr>
            <a:r>
              <a:t>DNA-Computing</a:t>
            </a:r>
          </a:p>
          <a:p>
            <a:pPr lvl="2" marL="491045" indent="-231647" defTabSz="443991">
              <a:spcBef>
                <a:spcPts val="0"/>
              </a:spcBef>
              <a:buSzPct val="100000"/>
              <a:defRPr sz="1824">
                <a:solidFill>
                  <a:schemeClr val="accent1">
                    <a:hueOff val="114395"/>
                    <a:lumOff val="-24975"/>
                  </a:schemeClr>
                </a:solidFill>
              </a:defRPr>
            </a:pPr>
            <a:r>
              <a:t>IoT/IoB/IoM ( Internet of Things, internet of Bodies, Internet of Medicine)</a:t>
            </a:r>
          </a:p>
          <a:p>
            <a:pPr lvl="2" marL="491045" indent="-231647" defTabSz="443991">
              <a:spcBef>
                <a:spcPts val="0"/>
              </a:spcBef>
              <a:buSzPct val="100000"/>
              <a:defRPr sz="1824">
                <a:solidFill>
                  <a:schemeClr val="accent1">
                    <a:hueOff val="114395"/>
                    <a:lumOff val="-24975"/>
                  </a:schemeClr>
                </a:solidFill>
              </a:defRPr>
            </a:pPr>
            <a:r>
              <a:t>High Speed Networks 5G, 6G….10G</a:t>
            </a:r>
          </a:p>
          <a:p>
            <a:pPr lvl="2" marL="491045" indent="-231647" defTabSz="443991">
              <a:spcBef>
                <a:spcPts val="0"/>
              </a:spcBef>
              <a:buSzPct val="100000"/>
              <a:defRPr b="1" sz="1824">
                <a:solidFill>
                  <a:schemeClr val="accent2">
                    <a:hueOff val="167855"/>
                    <a:satOff val="17755"/>
                    <a:lumOff val="-16671"/>
                  </a:schemeClr>
                </a:solidFill>
              </a:defRPr>
            </a:pPr>
            <a:r>
              <a:t>Web 3.0 Transition</a:t>
            </a:r>
          </a:p>
        </p:txBody>
      </p:sp>
    </p:spTree>
  </p:cSld>
  <p:clrMapOvr>
    <a:masterClrMapping/>
  </p:clrMapOvr>
  <p:transition xmlns:p14="http://schemas.microsoft.com/office/powerpoint/2010/main" spd="med" advClick="1"/>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6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0" baseline="0" cap="none" i="0" spc="0" strike="noStrike" sz="2200" u="none" kumimoji="0" normalizeH="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upright="0">
        <a:noAutofit/>
      </a:bodyPr>
      <a:lstStyle>
        <a:def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upright="0">
        <a:spAutoFit/>
      </a:bodyPr>
      <a:lstStyle>
        <a:defPPr marL="0" marR="0" indent="0" algn="ctr" defTabSz="584200" rtl="0" fontAlgn="auto" latinLnBrk="0" hangingPunct="0">
          <a:lnSpc>
            <a:spcPct val="100000"/>
          </a:lnSpc>
          <a:spcBef>
            <a:spcPts val="0"/>
          </a:spcBef>
          <a:spcAft>
            <a:spcPts val="0"/>
          </a:spcAft>
          <a:buClrTx/>
          <a:buSzTx/>
          <a:buFontTx/>
          <a:buNone/>
          <a:tabLst/>
          <a:defRPr b="1" baseline="0" cap="none" i="0" spc="0" strike="noStrike" sz="2400" u="none" kumimoji="0" normalizeH="0">
            <a:ln>
              <a:noFill/>
            </a:ln>
            <a:solidFill>
              <a:srgbClr val="000000"/>
            </a:solidFill>
            <a:effectLst/>
            <a:uFillTx/>
            <a:latin typeface="Helvetica Neue"/>
            <a:ea typeface="Helvetica Neue"/>
            <a:cs typeface="Helvetica Neue"/>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b="0" baseline="0" cap="none" i="0" spc="0" strike="noStrike" sz="1800" u="none" kumimoji="0" normalizeH="0">
            <a:ln>
              <a:noFill/>
            </a:ln>
            <a:solidFill>
              <a:srgbClr val="000000"/>
            </a:solidFill>
            <a:effectLst/>
            <a:uFillTx/>
          </a:defRPr>
        </a:lvl9pPr>
      </a:lstStyle>
      <a:style>
        <a:lnRef idx="0"/>
        <a:fillRef idx="0"/>
        <a:effectRef idx="0"/>
        <a:fontRef idx="none"/>
      </a:style>
    </a:txDef>
  </a:objectDefaults>
</a:theme>
</file>

<file path=docProps/app.xml><?xml version="1.0" encoding="utf-8"?>
<Properties xmlns="http://schemas.openxmlformats.org/officeDocument/2006/extended-properties" xmlns:vt="http://schemas.openxmlformats.org/officeDocument/2006/docPropsVTypes"/>
</file>

<file path=docProps/core.xml><?xml version="1.0" encoding="utf-8"?>
<cp:coreProperties xmlns:cp="http://schemas.openxmlformats.org/package/2006/metadata/core-properties" xmlns:dc="http://purl.org/dc/elements/1.1/" xmlns:dcterms="http://purl.org/dc/terms/" xmlns:xsi="http://www.w3.org/2001/XMLSchema-instance"/>
</file>